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8"/>
  </p:notesMasterIdLst>
  <p:sldIdLst>
    <p:sldId id="256" r:id="rId2"/>
    <p:sldId id="312" r:id="rId3"/>
    <p:sldId id="313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8" r:id="rId43"/>
    <p:sldId id="297" r:id="rId44"/>
    <p:sldId id="299" r:id="rId45"/>
    <p:sldId id="300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4" r:id="rId57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8" d="100"/>
          <a:sy n="108" d="100"/>
        </p:scale>
        <p:origin x="6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2604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 the room warmly before advancing. Don't open with credentials — open with the story on the next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Brief level-set — you don't need to teach full accounting here, just name the three statements so they're not foreign words later.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Genuine pause point — actually give 60 seconds if the room allows. This re-engages attention before moving into the microfinance definition section.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simple, relatable illustration — most of the room will recognize this pattern immediately, whether from their own trading or a family member's.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Transition slide — pause briefly here, this signals a new section to the audience. What it really means, and what it typically finances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your own institutional vantage point here. Resist the urge to over-explain — this is a level-setting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 from first-hand authority as GMD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foreshadows the matching tenor/structure principle coming up in Section 4 — call back to it explicitly when you reach that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Transition slide — pause briefly here, this signals a new section to the audience. Seven levels, from your own pocket to outside investors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this from the bottom (Level 1) upward, like climbing a ladder. Don't read every description verbatim; narrate the logic.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Quick pass through the first two rungs — these are intuitive to the audience, don't dwell long.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Tell this as a real story, slowly, with eye contact. Pause after 'within twelve months' before delivering the punchline: 'The difference wasn't the money. It was how the money was obtained, managed, and applied.'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may resonate strongly with church members already in thrift societies — invite a quick show of hands if comfortable.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Brief slide — the point is simply to set expectations correctly about sequencing.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Worth mentioning these by name since attendees may not know they exist as an option distinct from commercial or microfinance banks.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 of the room won't need this level yet — frame it as 'know this exists' rather than 'pursue this now.'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Reference table — walk it quickly, don't read every cell aloud.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Reinforces the idea that different needs require structurally different financing — sets up Section 4 perfectly.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Transition slide — pause briefly here, this signals a new section to the audience. Matching financing to your business — and avoiding what destroys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Slow down for this slide — let the silence after 'long-term assets' do some work before you continue.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down the table quickly — reference table, not a discussion point.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Repeat 'match the tenor, match the cost, match the cash flow' — consider asking the audience to repeat it back.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F9353-B2D6-086A-6A6D-BAA6FB4919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FA6A05-8B47-CA39-44E1-3B33927182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68D8EE-0B4A-3FCD-27B8-72850351BE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Tell this as a real story, slowly, with eye contact. Pause after 'within twelve months' before delivering the punchline: 'The difference wasn't the money. It was how the money was obtained, managed, and applied.'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1A19F9-AF40-8A85-E1A1-B3BEC39731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6723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Deliver with compassion, not judgment — many people fell into these without realizing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six causes are the real common thread — the cure for all six is the bookkeeping discipline coming up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 slowly. This is not an anti-borrowing verse — it's a call to responsible borrowing.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reflective rather than discussion-pair prompt — gives the room a moment of personal application before moving into bookkeeping.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Connects inventory turnover (a ratio we'll name explicitly later) to a concrete, visual business type.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Transition slide — pause briefly here, this signals a new section to the audience. The records that get you financed, and the discipline that sustains you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from your seat as a lender: you are not looking for perfection, you are looking for consistency and traceability.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five are the foundation — if someone in the room keeps none of these yet, this is the slide to circle back to in conversation afterward.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strong, authentic credibility moment — deliver it as a direct address to the room.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Tell this as a real story, slowly, with eye contact. Pause after 'within twelve months' before delivering the punchline: 'The difference wasn't the money. It was how the money was obtained, managed, and applied.'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Personal withdrawals is often the line item people forget to track — call this out specifically.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Resist the urge to derive formulas live — name each ratio, explain it conversationally, move 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Consider reading these aloud slowly, one at a time, as if the audience is answering silently in their own head.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4F679-5705-2D95-910C-BEB1629C2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4D0C37-0F60-2624-A7EB-6709EDC65B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05D729-7833-1BA4-CFBC-C788F3F617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Reassuring tone — this is meant to motivate preparation, not discourage attendees.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39E061-D723-499D-6A3B-81551CA6D2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475944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 both verses slowly with a pause between them.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Joseph's storage and distribution strategy in Genesis 41 is literally a working capital and risk management case study.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Transition slide — pause briefly here, this signals a new section to the audience. What ties it all together, and a story to carry home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Bridge slide into the Grace story and Ten Commandments.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Tell Grace's story as a composite/illustrative journey, not a specific named client, unless you have a real anonymized case you're comfortable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step here should map back to something already taught earlier in the talk — call back explicitly if time allows.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both questions to the room as real questions — pause for actual responses if the setting allows.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emotional high point right before the Ten Commandments. Let it breathe before moving 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Your memorable conclusion device — consider asking the audience which commandment challenges them most.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through quickly — these were already shown on the overview slide, this just adds one line of texture each.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Commandment 10 is the summary of all the others — give it a beat of extra weight in delivery.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 slowly — this is one of the emotional peaks of the talk.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close — deliver slowly, let the final line land, then pause before handing back to the host.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8D2D6-451D-8ED8-7084-91D3688DD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90751F-CE53-D309-0A8B-0001FC4FA4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EFDD2B-C461-B980-D89E-1D91D77EF2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Transition slide — pause briefly here, this signals a new section to the audience. What ties it all together, and a story to carry home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269D7E-D01D-8E74-F797-856B19E031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294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State the roadmap briefly so the audience knows where the talk is going, then move with energy into Section 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Transition slide — pause briefly here, this signals a new section to the audience. Cash, profit, and the survival of a business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Deliver the three labels slowly, then land on cash/blood as the punchline. This is the most quotable line in the whole talk — let it breathe.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Cash flow funds all six of these even when the P&amp;L shows a profit on paper. This is the bridge into the three-statements slide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1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1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5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8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29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0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1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2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3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4.pn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6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35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7.png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png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8.png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9.png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0.png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0.png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0.png"/><Relationship Id="rId4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1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3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6.png"/><Relationship Id="rId5" Type="http://schemas.openxmlformats.org/officeDocument/2006/relationships/image" Target="../media/image42.png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4.png"/><Relationship Id="rId4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7.png"/><Relationship Id="rId4" Type="http://schemas.openxmlformats.org/officeDocument/2006/relationships/image" Target="../media/image2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5.png"/><Relationship Id="rId4" Type="http://schemas.openxmlformats.org/officeDocument/2006/relationships/image" Target="../media/image2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1.png"/><Relationship Id="rId5" Type="http://schemas.openxmlformats.org/officeDocument/2006/relationships/image" Target="../media/image46.png"/><Relationship Id="rId4" Type="http://schemas.openxmlformats.org/officeDocument/2006/relationships/image" Target="../media/image2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7.png"/><Relationship Id="rId4" Type="http://schemas.openxmlformats.org/officeDocument/2006/relationships/image" Target="../media/image2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6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2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220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8686800" y="-1828800"/>
            <a:ext cx="6400800" cy="6400800"/>
          </a:xfrm>
          <a:prstGeom prst="ellipse">
            <a:avLst/>
          </a:prstGeom>
          <a:solidFill>
            <a:srgbClr val="043927">
              <a:alpha val="60000"/>
            </a:srgbClr>
          </a:solidFill>
          <a:ln/>
        </p:spPr>
      </p:sp>
      <p:sp>
        <p:nvSpPr>
          <p:cNvPr id="5" name="Shape 1"/>
          <p:cNvSpPr/>
          <p:nvPr/>
        </p:nvSpPr>
        <p:spPr>
          <a:xfrm>
            <a:off x="-1828800" y="4114800"/>
            <a:ext cx="4572000" cy="4572000"/>
          </a:xfrm>
          <a:prstGeom prst="ellipse">
            <a:avLst/>
          </a:prstGeom>
          <a:solidFill>
            <a:srgbClr val="043927">
              <a:alpha val="45000"/>
            </a:srgbClr>
          </a:solidFill>
          <a:ln/>
        </p:spPr>
      </p:sp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594360"/>
            <a:ext cx="502920" cy="502920"/>
          </a:xfrm>
          <a:prstGeom prst="rect">
            <a:avLst/>
          </a:prstGeom>
        </p:spPr>
      </p:pic>
      <p:sp>
        <p:nvSpPr>
          <p:cNvPr id="7" name="Text 2"/>
          <p:cNvSpPr/>
          <p:nvPr/>
        </p:nvSpPr>
        <p:spPr>
          <a:xfrm>
            <a:off x="1234440" y="5486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EMPOWERMENT SEMINAR  •  11 JULY 2026</a:t>
            </a:r>
            <a:endParaRPr lang="en-US" sz="1400" dirty="0"/>
          </a:p>
        </p:txBody>
      </p:sp>
      <p:sp>
        <p:nvSpPr>
          <p:cNvPr id="8" name="Text 3"/>
          <p:cNvSpPr/>
          <p:nvPr/>
        </p:nvSpPr>
        <p:spPr>
          <a:xfrm>
            <a:off x="640080" y="1828800"/>
            <a:ext cx="107899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44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MICROFINANCE AS A TOOL FOR</a:t>
            </a:r>
            <a:endParaRPr lang="en-US" sz="3800" dirty="0"/>
          </a:p>
          <a:p>
            <a:pPr marL="0" indent="0">
              <a:lnSpc>
                <a:spcPts val="44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BUILDING AND SUSTAINING</a:t>
            </a:r>
            <a:endParaRPr lang="en-US" sz="3800" dirty="0"/>
          </a:p>
          <a:p>
            <a:pPr marL="0" indent="0">
              <a:lnSpc>
                <a:spcPts val="44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SUCCESSFUL BUSINESSES</a:t>
            </a:r>
            <a:endParaRPr lang="en-US" sz="3800" dirty="0"/>
          </a:p>
        </p:txBody>
      </p:sp>
      <p:sp>
        <p:nvSpPr>
          <p:cNvPr id="9" name="Text 4"/>
          <p:cNvSpPr/>
          <p:nvPr/>
        </p:nvSpPr>
        <p:spPr>
          <a:xfrm>
            <a:off x="640080" y="43434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i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Financing God's Vision with Wisdom, Discipline and Stewardship</a:t>
            </a:r>
            <a:endParaRPr lang="en-US" sz="2200" dirty="0"/>
          </a:p>
        </p:txBody>
      </p:sp>
      <p:sp>
        <p:nvSpPr>
          <p:cNvPr id="10" name="Shape 5"/>
          <p:cNvSpPr/>
          <p:nvPr/>
        </p:nvSpPr>
        <p:spPr>
          <a:xfrm>
            <a:off x="658368" y="5166360"/>
            <a:ext cx="1280160" cy="0"/>
          </a:xfrm>
          <a:prstGeom prst="line">
            <a:avLst/>
          </a:prstGeom>
          <a:noFill/>
          <a:ln w="25400">
            <a:solidFill>
              <a:srgbClr val="1A6B3C"/>
            </a:solidFill>
            <a:prstDash val="solid"/>
          </a:ln>
        </p:spPr>
      </p:sp>
      <p:sp>
        <p:nvSpPr>
          <p:cNvPr id="11" name="Text 6"/>
          <p:cNvSpPr/>
          <p:nvPr/>
        </p:nvSpPr>
        <p:spPr>
          <a:xfrm>
            <a:off x="640080" y="534924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Kehinde Oyeleke</a:t>
            </a:r>
            <a:endParaRPr lang="en-US" sz="1600" dirty="0"/>
          </a:p>
        </p:txBody>
      </p:sp>
      <p:sp>
        <p:nvSpPr>
          <p:cNvPr id="12" name="Text 7"/>
          <p:cNvSpPr/>
          <p:nvPr/>
        </p:nvSpPr>
        <p:spPr>
          <a:xfrm>
            <a:off x="640080" y="5715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8CD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Managing Director, Seedvest Financial Services Group</a:t>
            </a:r>
            <a:endParaRPr lang="en-US" sz="1300" dirty="0"/>
          </a:p>
        </p:txBody>
      </p:sp>
      <p:sp>
        <p:nvSpPr>
          <p:cNvPr id="13" name="Text 8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A78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 — WHY FINANCE MATTERS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Three Statements That Tell the Full Story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920240"/>
            <a:ext cx="3383280" cy="3383280"/>
          </a:xfrm>
          <a:prstGeom prst="roundRect">
            <a:avLst>
              <a:gd name="adj" fmla="val 2162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3"/>
          <p:cNvSpPr/>
          <p:nvPr/>
        </p:nvSpPr>
        <p:spPr>
          <a:xfrm>
            <a:off x="822960" y="2194560"/>
            <a:ext cx="594360" cy="59436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0120" y="2331720"/>
            <a:ext cx="329184" cy="329184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822960" y="2971800"/>
            <a:ext cx="2834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Profit &amp; Loss</a:t>
            </a:r>
            <a:endParaRPr lang="en-US" sz="1700" dirty="0"/>
          </a:p>
        </p:txBody>
      </p:sp>
      <p:sp>
        <p:nvSpPr>
          <p:cNvPr id="10" name="Text 5"/>
          <p:cNvSpPr/>
          <p:nvPr/>
        </p:nvSpPr>
        <p:spPr>
          <a:xfrm>
            <a:off x="822960" y="3566160"/>
            <a:ext cx="28346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200000"/>
              </a:lnSpc>
              <a:buNone/>
            </a:pPr>
            <a:r>
              <a:rPr lang="en-US" sz="1400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minus expenses over a period — are you actually making money?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11" name="Shape 6"/>
          <p:cNvSpPr/>
          <p:nvPr/>
        </p:nvSpPr>
        <p:spPr>
          <a:xfrm>
            <a:off x="4251960" y="1920240"/>
            <a:ext cx="3383280" cy="3383280"/>
          </a:xfrm>
          <a:prstGeom prst="roundRect">
            <a:avLst>
              <a:gd name="adj" fmla="val 2162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2" name="Shape 7"/>
          <p:cNvSpPr/>
          <p:nvPr/>
        </p:nvSpPr>
        <p:spPr>
          <a:xfrm>
            <a:off x="4526280" y="2194560"/>
            <a:ext cx="594360" cy="59436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63440" y="2331720"/>
            <a:ext cx="329184" cy="329184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4526280" y="2971800"/>
            <a:ext cx="2834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Cash Flow Statement</a:t>
            </a:r>
            <a:endParaRPr lang="en-US" sz="1700" dirty="0"/>
          </a:p>
        </p:txBody>
      </p:sp>
      <p:sp>
        <p:nvSpPr>
          <p:cNvPr id="15" name="Text 9"/>
          <p:cNvSpPr/>
          <p:nvPr/>
        </p:nvSpPr>
        <p:spPr>
          <a:xfrm>
            <a:off x="4526280" y="3566160"/>
            <a:ext cx="28346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lnSpc>
                <a:spcPct val="200000"/>
              </a:lnSpc>
            </a:pPr>
            <a:r>
              <a:rPr lang="en-US" sz="1300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cash came from and where it went — separate from profit</a:t>
            </a:r>
          </a:p>
        </p:txBody>
      </p:sp>
      <p:sp>
        <p:nvSpPr>
          <p:cNvPr id="16" name="Shape 10"/>
          <p:cNvSpPr/>
          <p:nvPr/>
        </p:nvSpPr>
        <p:spPr>
          <a:xfrm>
            <a:off x="7955280" y="1920240"/>
            <a:ext cx="3383280" cy="3383280"/>
          </a:xfrm>
          <a:prstGeom prst="roundRect">
            <a:avLst>
              <a:gd name="adj" fmla="val 2162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7" name="Shape 11"/>
          <p:cNvSpPr/>
          <p:nvPr/>
        </p:nvSpPr>
        <p:spPr>
          <a:xfrm>
            <a:off x="8229600" y="2194560"/>
            <a:ext cx="594360" cy="59436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66760" y="2331720"/>
            <a:ext cx="329184" cy="329184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8229600" y="2971800"/>
            <a:ext cx="2834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Balance Sheet</a:t>
            </a:r>
            <a:endParaRPr lang="en-US" sz="1700" dirty="0"/>
          </a:p>
        </p:txBody>
      </p:sp>
      <p:sp>
        <p:nvSpPr>
          <p:cNvPr id="20" name="Text 13"/>
          <p:cNvSpPr/>
          <p:nvPr/>
        </p:nvSpPr>
        <p:spPr>
          <a:xfrm>
            <a:off x="8229600" y="3566160"/>
            <a:ext cx="28346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lnSpc>
                <a:spcPct val="200000"/>
              </a:lnSpc>
            </a:pPr>
            <a:r>
              <a:rPr lang="en-US" sz="1300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own, what you owe, and what's truly yours at a point in time</a:t>
            </a:r>
          </a:p>
        </p:txBody>
      </p:sp>
      <p:sp>
        <p:nvSpPr>
          <p:cNvPr id="21" name="Text 14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220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 — DISCUSSION</a:t>
            </a:r>
            <a:endParaRPr lang="en-US" sz="1200" dirty="0"/>
          </a:p>
        </p:txBody>
      </p:sp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914400"/>
            <a:ext cx="502920" cy="502920"/>
          </a:xfrm>
          <a:prstGeom prst="rect">
            <a:avLst/>
          </a:prstGeom>
        </p:spPr>
      </p:pic>
      <p:sp>
        <p:nvSpPr>
          <p:cNvPr id="6" name="Text 1"/>
          <p:cNvSpPr/>
          <p:nvPr/>
        </p:nvSpPr>
        <p:spPr>
          <a:xfrm>
            <a:off x="1280160" y="9601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150" dirty="0">
                <a:solidFill>
                  <a:srgbClr val="FF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TO PONDER: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" name="Text 2"/>
          <p:cNvSpPr/>
          <p:nvPr/>
        </p:nvSpPr>
        <p:spPr>
          <a:xfrm>
            <a:off x="838200" y="2469536"/>
            <a:ext cx="10515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36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“Has your business ever been profitable on paper, but short on cash in the bank?”</a:t>
            </a:r>
            <a:endParaRPr lang="en-US" sz="2800" dirty="0"/>
          </a:p>
        </p:txBody>
      </p:sp>
      <p:sp>
        <p:nvSpPr>
          <p:cNvPr id="9" name="Text 4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A78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 — A FAMILIAR PICTURE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Market Trader's Week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737360"/>
            <a:ext cx="11064240" cy="4023360"/>
          </a:xfrm>
          <a:prstGeom prst="roundRect">
            <a:avLst>
              <a:gd name="adj" fmla="val 1818"/>
            </a:avLst>
          </a:prstGeom>
          <a:solidFill>
            <a:srgbClr val="E8F4EE"/>
          </a:solidFill>
          <a:ln/>
        </p:spPr>
      </p:sp>
      <p:sp>
        <p:nvSpPr>
          <p:cNvPr id="7" name="Shape 3"/>
          <p:cNvSpPr/>
          <p:nvPr/>
        </p:nvSpPr>
        <p:spPr>
          <a:xfrm>
            <a:off x="914400" y="2057400"/>
            <a:ext cx="640080" cy="640080"/>
          </a:xfrm>
          <a:prstGeom prst="ellipse">
            <a:avLst/>
          </a:prstGeom>
          <a:solidFill>
            <a:srgbClr val="C8E6D4"/>
          </a:solidFill>
          <a:ln/>
        </p:spPr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8992" y="2221992"/>
            <a:ext cx="329184" cy="329184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1737360" y="2011680"/>
            <a:ext cx="9509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She sells provisions. Customers come daily. Profit looks healthy at month-end.</a:t>
            </a:r>
            <a:endParaRPr lang="en-US" sz="1600" dirty="0"/>
          </a:p>
        </p:txBody>
      </p:sp>
      <p:sp>
        <p:nvSpPr>
          <p:cNvPr id="10" name="Text 5"/>
          <p:cNvSpPr/>
          <p:nvPr/>
        </p:nvSpPr>
        <p:spPr>
          <a:xfrm>
            <a:off x="1737360" y="2834640"/>
            <a:ext cx="91440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100"/>
              </a:lnSpc>
              <a:buNone/>
            </a:pPr>
            <a:r>
              <a:rPr lang="en-US" sz="16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she must pay her supplier on Tuesday, before her biggest sales day on Saturday. </a:t>
            </a:r>
          </a:p>
          <a:p>
            <a:pPr marL="0" indent="0">
              <a:lnSpc>
                <a:spcPts val="2100"/>
              </a:lnSpc>
              <a:buNone/>
            </a:pPr>
            <a:endParaRPr lang="en-US" sz="1600" dirty="0">
              <a:solidFill>
                <a:srgbClr val="26222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lnSpc>
                <a:spcPts val="2100"/>
              </a:lnSpc>
              <a:buNone/>
            </a:pPr>
            <a:r>
              <a:rPr lang="en-US" sz="16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gap between paying out and collecting in — not her profit margin — is what determines whether she survives the week</a:t>
            </a:r>
            <a:endParaRPr lang="en-US" sz="1600" dirty="0"/>
          </a:p>
        </p:txBody>
      </p:sp>
      <p:sp>
        <p:nvSpPr>
          <p:cNvPr id="11" name="Text 6"/>
          <p:cNvSpPr/>
          <p:nvPr/>
        </p:nvSpPr>
        <p:spPr>
          <a:xfrm>
            <a:off x="1737360" y="457200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working capital, in its simplest form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12" name="Text 7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220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8686800" y="-1828800"/>
            <a:ext cx="6400800" cy="6400800"/>
          </a:xfrm>
          <a:prstGeom prst="ellipse">
            <a:avLst/>
          </a:prstGeom>
          <a:solidFill>
            <a:srgbClr val="043927">
              <a:alpha val="55000"/>
            </a:srgbClr>
          </a:solidFill>
          <a:ln/>
        </p:spPr>
      </p:sp>
      <p:sp>
        <p:nvSpPr>
          <p:cNvPr id="5" name="Text 1"/>
          <p:cNvSpPr/>
          <p:nvPr/>
        </p:nvSpPr>
        <p:spPr>
          <a:xfrm>
            <a:off x="640080" y="2286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 OF 6</a:t>
            </a:r>
            <a:endParaRPr lang="en-US" sz="1400" dirty="0"/>
          </a:p>
        </p:txBody>
      </p:sp>
      <p:sp>
        <p:nvSpPr>
          <p:cNvPr id="6" name="Shape 2"/>
          <p:cNvSpPr/>
          <p:nvPr/>
        </p:nvSpPr>
        <p:spPr>
          <a:xfrm>
            <a:off x="640080" y="2788920"/>
            <a:ext cx="822960" cy="822960"/>
          </a:xfrm>
          <a:prstGeom prst="ellipse">
            <a:avLst/>
          </a:prstGeom>
          <a:solidFill>
            <a:srgbClr val="043927"/>
          </a:solidFill>
          <a:ln/>
        </p:spPr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1248" y="2990088"/>
            <a:ext cx="420624" cy="420624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640080" y="374904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Understanding Microfinance</a:t>
            </a:r>
            <a:endParaRPr lang="en-US" sz="3400" dirty="0"/>
          </a:p>
        </p:txBody>
      </p:sp>
      <p:sp>
        <p:nvSpPr>
          <p:cNvPr id="9" name="Text 4"/>
          <p:cNvSpPr/>
          <p:nvPr/>
        </p:nvSpPr>
        <p:spPr>
          <a:xfrm>
            <a:off x="640080" y="4754880"/>
            <a:ext cx="9601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it means, and what it typically finances</a:t>
            </a:r>
            <a:endParaRPr lang="en-US" sz="1700" dirty="0"/>
          </a:p>
        </p:txBody>
      </p:sp>
      <p:sp>
        <p:nvSpPr>
          <p:cNvPr id="10" name="Text 5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A78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 — UNDERSTANDING MICROFINANCE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Microfinance Is Not Merely Loans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737360"/>
            <a:ext cx="5120640" cy="3931920"/>
          </a:xfrm>
          <a:prstGeom prst="roundRect">
            <a:avLst>
              <a:gd name="adj" fmla="val 1860"/>
            </a:avLst>
          </a:prstGeom>
          <a:solidFill>
            <a:srgbClr val="E8F4EE"/>
          </a:solidFill>
          <a:ln/>
        </p:spPr>
      </p:sp>
      <p:sp>
        <p:nvSpPr>
          <p:cNvPr id="7" name="Text 3"/>
          <p:cNvSpPr/>
          <p:nvPr/>
        </p:nvSpPr>
        <p:spPr>
          <a:xfrm>
            <a:off x="868680" y="20116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15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ITS PURPOSE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868680" y="2468880"/>
            <a:ext cx="44805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 provide comprehensive financial services to people often ignored by traditional banks</a:t>
            </a:r>
            <a:endParaRPr lang="en-US" sz="1800" dirty="0"/>
          </a:p>
        </p:txBody>
      </p:sp>
      <p:sp>
        <p:nvSpPr>
          <p:cNvPr id="9" name="Shape 5"/>
          <p:cNvSpPr/>
          <p:nvPr/>
        </p:nvSpPr>
        <p:spPr>
          <a:xfrm>
            <a:off x="868680" y="4297680"/>
            <a:ext cx="502920" cy="502920"/>
          </a:xfrm>
          <a:prstGeom prst="ellipse">
            <a:avLst/>
          </a:prstGeom>
          <a:solidFill>
            <a:srgbClr val="C8E6D4"/>
          </a:solidFill>
          <a:ln/>
        </p:spPr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5840" y="4434840"/>
            <a:ext cx="274320" cy="27432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508760" y="4661022"/>
            <a:ext cx="38404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decisions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Relationship banking Smaller collateral requirements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2" name="Shape 7"/>
          <p:cNvSpPr/>
          <p:nvPr/>
        </p:nvSpPr>
        <p:spPr>
          <a:xfrm>
            <a:off x="6263640" y="1828800"/>
            <a:ext cx="411480" cy="411480"/>
          </a:xfrm>
          <a:prstGeom prst="ellipse">
            <a:avLst/>
          </a:prstGeom>
          <a:solidFill>
            <a:srgbClr val="D4EDE3"/>
          </a:solidFill>
          <a:ln/>
        </p:spPr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3368" y="1938528"/>
            <a:ext cx="192024" cy="192024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6812280" y="1828800"/>
            <a:ext cx="4389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439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Savings</a:t>
            </a:r>
            <a:endParaRPr lang="en-US" sz="1500" dirty="0"/>
          </a:p>
        </p:txBody>
      </p:sp>
      <p:sp>
        <p:nvSpPr>
          <p:cNvPr id="15" name="Shape 9"/>
          <p:cNvSpPr/>
          <p:nvPr/>
        </p:nvSpPr>
        <p:spPr>
          <a:xfrm>
            <a:off x="6263640" y="2450592"/>
            <a:ext cx="411480" cy="411480"/>
          </a:xfrm>
          <a:prstGeom prst="ellipse">
            <a:avLst/>
          </a:prstGeom>
          <a:solidFill>
            <a:srgbClr val="D4EDE3"/>
          </a:solidFill>
          <a:ln/>
        </p:spPr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3368" y="2560320"/>
            <a:ext cx="192024" cy="192024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6812280" y="2450592"/>
            <a:ext cx="4389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439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</a:t>
            </a:r>
            <a:endParaRPr lang="en-US" sz="1500" dirty="0"/>
          </a:p>
        </p:txBody>
      </p:sp>
      <p:sp>
        <p:nvSpPr>
          <p:cNvPr id="18" name="Shape 11"/>
          <p:cNvSpPr/>
          <p:nvPr/>
        </p:nvSpPr>
        <p:spPr>
          <a:xfrm>
            <a:off x="6263640" y="3072384"/>
            <a:ext cx="411480" cy="411480"/>
          </a:xfrm>
          <a:prstGeom prst="ellipse">
            <a:avLst/>
          </a:prstGeom>
          <a:solidFill>
            <a:srgbClr val="D4EDE3"/>
          </a:solidFill>
          <a:ln/>
        </p:spPr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3368" y="3182112"/>
            <a:ext cx="192024" cy="192024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6812280" y="3072384"/>
            <a:ext cx="4389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439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Insurance</a:t>
            </a:r>
            <a:endParaRPr lang="en-US" sz="1500" dirty="0"/>
          </a:p>
        </p:txBody>
      </p:sp>
      <p:sp>
        <p:nvSpPr>
          <p:cNvPr id="21" name="Shape 13"/>
          <p:cNvSpPr/>
          <p:nvPr/>
        </p:nvSpPr>
        <p:spPr>
          <a:xfrm>
            <a:off x="6263640" y="3694176"/>
            <a:ext cx="411480" cy="411480"/>
          </a:xfrm>
          <a:prstGeom prst="ellipse">
            <a:avLst/>
          </a:prstGeom>
          <a:solidFill>
            <a:srgbClr val="D4EDE3"/>
          </a:solidFill>
          <a:ln/>
        </p:spPr>
      </p:sp>
      <p:pic>
        <p:nvPicPr>
          <p:cNvPr id="22" name="Image 6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3368" y="3803904"/>
            <a:ext cx="192024" cy="192024"/>
          </a:xfrm>
          <a:prstGeom prst="rect">
            <a:avLst/>
          </a:prstGeom>
        </p:spPr>
      </p:pic>
      <p:sp>
        <p:nvSpPr>
          <p:cNvPr id="23" name="Text 14"/>
          <p:cNvSpPr/>
          <p:nvPr/>
        </p:nvSpPr>
        <p:spPr>
          <a:xfrm>
            <a:off x="6812280" y="3694176"/>
            <a:ext cx="4389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439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Payments</a:t>
            </a:r>
            <a:endParaRPr lang="en-US" sz="1500" dirty="0"/>
          </a:p>
        </p:txBody>
      </p:sp>
      <p:sp>
        <p:nvSpPr>
          <p:cNvPr id="24" name="Shape 15"/>
          <p:cNvSpPr/>
          <p:nvPr/>
        </p:nvSpPr>
        <p:spPr>
          <a:xfrm>
            <a:off x="6263640" y="4315968"/>
            <a:ext cx="411480" cy="411480"/>
          </a:xfrm>
          <a:prstGeom prst="ellipse">
            <a:avLst/>
          </a:prstGeom>
          <a:solidFill>
            <a:srgbClr val="D4EDE3"/>
          </a:solidFill>
          <a:ln/>
        </p:spPr>
      </p:sp>
      <p:pic>
        <p:nvPicPr>
          <p:cNvPr id="25" name="Image 7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3368" y="4425696"/>
            <a:ext cx="192024" cy="192024"/>
          </a:xfrm>
          <a:prstGeom prst="rect">
            <a:avLst/>
          </a:prstGeom>
        </p:spPr>
      </p:pic>
      <p:sp>
        <p:nvSpPr>
          <p:cNvPr id="26" name="Text 16"/>
          <p:cNvSpPr/>
          <p:nvPr/>
        </p:nvSpPr>
        <p:spPr>
          <a:xfrm>
            <a:off x="6812280" y="4315968"/>
            <a:ext cx="4389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439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advisory</a:t>
            </a:r>
            <a:endParaRPr lang="en-US" sz="1500" dirty="0"/>
          </a:p>
        </p:txBody>
      </p:sp>
      <p:sp>
        <p:nvSpPr>
          <p:cNvPr id="27" name="Shape 17"/>
          <p:cNvSpPr/>
          <p:nvPr/>
        </p:nvSpPr>
        <p:spPr>
          <a:xfrm>
            <a:off x="6263640" y="4937760"/>
            <a:ext cx="411480" cy="411480"/>
          </a:xfrm>
          <a:prstGeom prst="ellipse">
            <a:avLst/>
          </a:prstGeom>
          <a:solidFill>
            <a:srgbClr val="D4EDE3"/>
          </a:solidFill>
          <a:ln/>
        </p:spPr>
      </p:sp>
      <p:pic>
        <p:nvPicPr>
          <p:cNvPr id="28" name="Image 8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3368" y="5047488"/>
            <a:ext cx="192024" cy="192024"/>
          </a:xfrm>
          <a:prstGeom prst="rect">
            <a:avLst/>
          </a:prstGeom>
        </p:spPr>
      </p:pic>
      <p:sp>
        <p:nvSpPr>
          <p:cNvPr id="29" name="Text 18"/>
          <p:cNvSpPr/>
          <p:nvPr/>
        </p:nvSpPr>
        <p:spPr>
          <a:xfrm>
            <a:off x="6812280" y="4937760"/>
            <a:ext cx="4389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439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support</a:t>
            </a:r>
            <a:endParaRPr lang="en-US" sz="1500" dirty="0"/>
          </a:p>
        </p:txBody>
      </p:sp>
      <p:sp>
        <p:nvSpPr>
          <p:cNvPr id="30" name="Text 19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 — UNDERSTANDING MICROFINANCE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Microfinance Banks Typically Finance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783080"/>
            <a:ext cx="548640" cy="54864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4944" y="1901952"/>
            <a:ext cx="310896" cy="310896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1325880" y="173736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Trading &amp; working capital</a:t>
            </a:r>
            <a:endParaRPr lang="en-US" sz="1600" dirty="0"/>
          </a:p>
        </p:txBody>
      </p:sp>
      <p:sp>
        <p:nvSpPr>
          <p:cNvPr id="9" name="Text 4"/>
          <p:cNvSpPr/>
          <p:nvPr/>
        </p:nvSpPr>
        <p:spPr>
          <a:xfrm>
            <a:off x="1325880" y="214884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Stock, inventory turnover, day-to-day cash gaps</a:t>
            </a:r>
            <a:endParaRPr lang="en-US" sz="1250" dirty="0"/>
          </a:p>
        </p:txBody>
      </p:sp>
      <p:sp>
        <p:nvSpPr>
          <p:cNvPr id="10" name="Shape 5"/>
          <p:cNvSpPr/>
          <p:nvPr/>
        </p:nvSpPr>
        <p:spPr>
          <a:xfrm>
            <a:off x="548640" y="2743200"/>
            <a:ext cx="548640" cy="54864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4944" y="2862072"/>
            <a:ext cx="310896" cy="310896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1325880" y="269748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Agriculture</a:t>
            </a:r>
            <a:endParaRPr lang="en-US" sz="1600" dirty="0"/>
          </a:p>
        </p:txBody>
      </p:sp>
      <p:sp>
        <p:nvSpPr>
          <p:cNvPr id="13" name="Text 7"/>
          <p:cNvSpPr/>
          <p:nvPr/>
        </p:nvSpPr>
        <p:spPr>
          <a:xfrm>
            <a:off x="1325880" y="310896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Inputs, seasonal financing, post-harvest needs</a:t>
            </a:r>
            <a:endParaRPr lang="en-US" sz="1250" dirty="0"/>
          </a:p>
        </p:txBody>
      </p:sp>
      <p:sp>
        <p:nvSpPr>
          <p:cNvPr id="14" name="Shape 8"/>
          <p:cNvSpPr/>
          <p:nvPr/>
        </p:nvSpPr>
        <p:spPr>
          <a:xfrm>
            <a:off x="548640" y="3703320"/>
            <a:ext cx="548640" cy="54864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4944" y="3822192"/>
            <a:ext cx="310896" cy="310896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1325880" y="365760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Services</a:t>
            </a:r>
            <a:endParaRPr lang="en-US" sz="1600" dirty="0"/>
          </a:p>
        </p:txBody>
      </p:sp>
      <p:sp>
        <p:nvSpPr>
          <p:cNvPr id="17" name="Text 10"/>
          <p:cNvSpPr/>
          <p:nvPr/>
        </p:nvSpPr>
        <p:spPr>
          <a:xfrm>
            <a:off x="1325880" y="406908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Equipment, tools, professional services capital</a:t>
            </a:r>
            <a:endParaRPr lang="en-US" sz="1250" dirty="0"/>
          </a:p>
        </p:txBody>
      </p:sp>
      <p:sp>
        <p:nvSpPr>
          <p:cNvPr id="18" name="Shape 11"/>
          <p:cNvSpPr/>
          <p:nvPr/>
        </p:nvSpPr>
        <p:spPr>
          <a:xfrm>
            <a:off x="548640" y="4663440"/>
            <a:ext cx="548640" cy="54864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4944" y="4782312"/>
            <a:ext cx="310896" cy="310896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1325880" y="461772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Small manufacturing</a:t>
            </a:r>
            <a:endParaRPr lang="en-US" sz="1600" dirty="0"/>
          </a:p>
        </p:txBody>
      </p:sp>
      <p:sp>
        <p:nvSpPr>
          <p:cNvPr id="21" name="Text 13"/>
          <p:cNvSpPr/>
          <p:nvPr/>
        </p:nvSpPr>
        <p:spPr>
          <a:xfrm>
            <a:off x="1325880" y="502920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Raw materials, light machinery</a:t>
            </a:r>
            <a:endParaRPr lang="en-US" sz="1250" dirty="0"/>
          </a:p>
        </p:txBody>
      </p:sp>
      <p:sp>
        <p:nvSpPr>
          <p:cNvPr id="22" name="Shape 14"/>
          <p:cNvSpPr/>
          <p:nvPr/>
        </p:nvSpPr>
        <p:spPr>
          <a:xfrm>
            <a:off x="6675120" y="1783080"/>
            <a:ext cx="4937760" cy="3657600"/>
          </a:xfrm>
          <a:prstGeom prst="roundRect">
            <a:avLst>
              <a:gd name="adj" fmla="val 2000"/>
            </a:avLst>
          </a:prstGeom>
          <a:solidFill>
            <a:srgbClr val="043927"/>
          </a:solidFill>
          <a:ln/>
        </p:spPr>
      </p:sp>
      <p:sp>
        <p:nvSpPr>
          <p:cNvPr id="23" name="Text 15"/>
          <p:cNvSpPr/>
          <p:nvPr/>
        </p:nvSpPr>
        <p:spPr>
          <a:xfrm>
            <a:off x="6995160" y="2057400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kern="0" spc="1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MICROFINANCE BANKS MOVE FASTER</a:t>
            </a:r>
            <a:endParaRPr lang="en-US" sz="1250" dirty="0"/>
          </a:p>
        </p:txBody>
      </p:sp>
      <p:sp>
        <p:nvSpPr>
          <p:cNvPr id="24" name="Text 16"/>
          <p:cNvSpPr/>
          <p:nvPr/>
        </p:nvSpPr>
        <p:spPr>
          <a:xfrm>
            <a:off x="6995160" y="2651760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C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Quick decisions</a:t>
            </a:r>
            <a:endParaRPr lang="en-US" sz="1400" dirty="0"/>
          </a:p>
        </p:txBody>
      </p:sp>
      <p:sp>
        <p:nvSpPr>
          <p:cNvPr id="25" name="Text 17"/>
          <p:cNvSpPr/>
          <p:nvPr/>
        </p:nvSpPr>
        <p:spPr>
          <a:xfrm>
            <a:off x="6995160" y="3218688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C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Relationship banking</a:t>
            </a:r>
            <a:endParaRPr lang="en-US" sz="1400" dirty="0"/>
          </a:p>
        </p:txBody>
      </p:sp>
      <p:sp>
        <p:nvSpPr>
          <p:cNvPr id="26" name="Text 18"/>
          <p:cNvSpPr/>
          <p:nvPr/>
        </p:nvSpPr>
        <p:spPr>
          <a:xfrm>
            <a:off x="6995160" y="3785616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C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Smaller collateral requirements</a:t>
            </a:r>
            <a:endParaRPr lang="en-US" sz="1400" dirty="0"/>
          </a:p>
        </p:txBody>
      </p:sp>
      <p:sp>
        <p:nvSpPr>
          <p:cNvPr id="27" name="Text 19"/>
          <p:cNvSpPr/>
          <p:nvPr/>
        </p:nvSpPr>
        <p:spPr>
          <a:xfrm>
            <a:off x="6995160" y="4352544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C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Active business monitoring</a:t>
            </a:r>
            <a:endParaRPr lang="en-US" sz="1400" dirty="0"/>
          </a:p>
        </p:txBody>
      </p:sp>
      <p:sp>
        <p:nvSpPr>
          <p:cNvPr id="28" name="Text 20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 — A FAMILIAR PICTURE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Poultry Farmer's Financing Need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63880" y="1630392"/>
            <a:ext cx="11064240" cy="4023360"/>
          </a:xfrm>
          <a:prstGeom prst="roundRect">
            <a:avLst>
              <a:gd name="adj" fmla="val 1818"/>
            </a:avLst>
          </a:prstGeom>
          <a:solidFill>
            <a:srgbClr val="E8F4EE"/>
          </a:solidFill>
          <a:ln/>
        </p:spPr>
      </p:sp>
      <p:sp>
        <p:nvSpPr>
          <p:cNvPr id="7" name="Shape 3"/>
          <p:cNvSpPr/>
          <p:nvPr/>
        </p:nvSpPr>
        <p:spPr>
          <a:xfrm>
            <a:off x="914400" y="2057400"/>
            <a:ext cx="640080" cy="640080"/>
          </a:xfrm>
          <a:prstGeom prst="ellipse">
            <a:avLst/>
          </a:prstGeom>
          <a:solidFill>
            <a:srgbClr val="C8E6D4"/>
          </a:solidFill>
          <a:ln/>
        </p:spPr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8992" y="2221992"/>
            <a:ext cx="329184" cy="329184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1737360" y="2011680"/>
            <a:ext cx="9509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Feed costs come due weekly. Eggs and birds sell on a different rhythm entirely.</a:t>
            </a:r>
            <a:endParaRPr lang="en-US" sz="1600" dirty="0"/>
          </a:p>
        </p:txBody>
      </p:sp>
      <p:sp>
        <p:nvSpPr>
          <p:cNvPr id="10" name="Text 5"/>
          <p:cNvSpPr/>
          <p:nvPr/>
        </p:nvSpPr>
        <p:spPr>
          <a:xfrm>
            <a:off x="1737360" y="283464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§"/>
            </a:pPr>
            <a:r>
              <a:rPr lang="en-US" sz="145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loan structured around monthly flat repayment ignores this rhythm completely </a:t>
            </a:r>
          </a:p>
          <a:p>
            <a:endParaRPr lang="en-US" sz="1450" dirty="0">
              <a:solidFill>
                <a:srgbClr val="26222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§"/>
            </a:pPr>
            <a:r>
              <a:rPr lang="en-US" sz="145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microfinance facility structured around her actual production and sales cycle — with a short moratorium around feeding cycles — fits the business as it actually operates</a:t>
            </a:r>
            <a:endParaRPr lang="en-US" sz="1450" dirty="0"/>
          </a:p>
        </p:txBody>
      </p:sp>
      <p:sp>
        <p:nvSpPr>
          <p:cNvPr id="11" name="Text 6"/>
          <p:cNvSpPr/>
          <p:nvPr/>
        </p:nvSpPr>
        <p:spPr>
          <a:xfrm>
            <a:off x="1858130" y="5196552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the matching principle we'll return to shortly.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12" name="Text 7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220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8686800" y="-1828800"/>
            <a:ext cx="6400800" cy="6400800"/>
          </a:xfrm>
          <a:prstGeom prst="ellipse">
            <a:avLst/>
          </a:prstGeom>
          <a:solidFill>
            <a:srgbClr val="043927">
              <a:alpha val="55000"/>
            </a:srgbClr>
          </a:solidFill>
          <a:ln/>
        </p:spPr>
      </p:sp>
      <p:sp>
        <p:nvSpPr>
          <p:cNvPr id="5" name="Text 1"/>
          <p:cNvSpPr/>
          <p:nvPr/>
        </p:nvSpPr>
        <p:spPr>
          <a:xfrm>
            <a:off x="640080" y="2286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 OF 6</a:t>
            </a:r>
            <a:endParaRPr lang="en-US" sz="1400" dirty="0"/>
          </a:p>
        </p:txBody>
      </p:sp>
      <p:sp>
        <p:nvSpPr>
          <p:cNvPr id="6" name="Shape 2"/>
          <p:cNvSpPr/>
          <p:nvPr/>
        </p:nvSpPr>
        <p:spPr>
          <a:xfrm>
            <a:off x="640080" y="2788920"/>
            <a:ext cx="822960" cy="822960"/>
          </a:xfrm>
          <a:prstGeom prst="ellipse">
            <a:avLst/>
          </a:prstGeom>
          <a:solidFill>
            <a:srgbClr val="043927"/>
          </a:solidFill>
          <a:ln/>
        </p:spPr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1248" y="2990088"/>
            <a:ext cx="420624" cy="420624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640080" y="374904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Sources of Finance</a:t>
            </a:r>
            <a:endParaRPr lang="en-US" sz="3400" dirty="0"/>
          </a:p>
        </p:txBody>
      </p:sp>
      <p:sp>
        <p:nvSpPr>
          <p:cNvPr id="9" name="Text 4"/>
          <p:cNvSpPr/>
          <p:nvPr/>
        </p:nvSpPr>
        <p:spPr>
          <a:xfrm>
            <a:off x="640080" y="4754880"/>
            <a:ext cx="9601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Seven levels, from your own pocket to outside investors</a:t>
            </a:r>
            <a:endParaRPr lang="en-US" sz="1700" dirty="0"/>
          </a:p>
        </p:txBody>
      </p:sp>
      <p:sp>
        <p:nvSpPr>
          <p:cNvPr id="10" name="Text 5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A78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 — SOURCES OF FINANCE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Seven Levels of Business Finance</a:t>
            </a:r>
            <a:endParaRPr lang="en-US" sz="2800" dirty="0"/>
          </a:p>
        </p:txBody>
      </p:sp>
      <p:sp>
        <p:nvSpPr>
          <p:cNvPr id="6" name="Shape 2"/>
          <p:cNvSpPr/>
          <p:nvPr/>
        </p:nvSpPr>
        <p:spPr>
          <a:xfrm>
            <a:off x="548640" y="4754880"/>
            <a:ext cx="3840480" cy="434340"/>
          </a:xfrm>
          <a:prstGeom prst="roundRect">
            <a:avLst>
              <a:gd name="adj" fmla="val 10526"/>
            </a:avLst>
          </a:prstGeom>
          <a:solidFill>
            <a:srgbClr val="043927"/>
          </a:solidFill>
          <a:ln/>
        </p:spPr>
      </p:sp>
      <p:sp>
        <p:nvSpPr>
          <p:cNvPr id="7" name="Text 3"/>
          <p:cNvSpPr/>
          <p:nvPr/>
        </p:nvSpPr>
        <p:spPr>
          <a:xfrm>
            <a:off x="640080" y="4754880"/>
            <a:ext cx="36576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1051560" y="4754880"/>
            <a:ext cx="27432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Investors</a:t>
            </a:r>
            <a:endParaRPr lang="en-US" sz="1300" dirty="0"/>
          </a:p>
        </p:txBody>
      </p:sp>
      <p:sp>
        <p:nvSpPr>
          <p:cNvPr id="9" name="Text 5"/>
          <p:cNvSpPr/>
          <p:nvPr/>
        </p:nvSpPr>
        <p:spPr>
          <a:xfrm>
            <a:off x="4572000" y="4754880"/>
            <a:ext cx="713232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Angel, PE, VC — high-growth ventures</a:t>
            </a:r>
            <a:endParaRPr lang="en-US" sz="1300" b="1" dirty="0">
              <a:solidFill>
                <a:srgbClr val="C00000"/>
              </a:solidFill>
            </a:endParaRPr>
          </a:p>
        </p:txBody>
      </p:sp>
      <p:sp>
        <p:nvSpPr>
          <p:cNvPr id="10" name="Shape 6"/>
          <p:cNvSpPr/>
          <p:nvPr/>
        </p:nvSpPr>
        <p:spPr>
          <a:xfrm>
            <a:off x="548640" y="4229100"/>
            <a:ext cx="4724400" cy="434340"/>
          </a:xfrm>
          <a:prstGeom prst="roundRect">
            <a:avLst>
              <a:gd name="adj" fmla="val 10526"/>
            </a:avLst>
          </a:prstGeom>
          <a:solidFill>
            <a:srgbClr val="043927"/>
          </a:solidFill>
          <a:ln/>
        </p:spPr>
      </p:sp>
      <p:sp>
        <p:nvSpPr>
          <p:cNvPr id="11" name="Text 7"/>
          <p:cNvSpPr/>
          <p:nvPr/>
        </p:nvSpPr>
        <p:spPr>
          <a:xfrm>
            <a:off x="640080" y="4229100"/>
            <a:ext cx="36576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endParaRPr lang="en-US" sz="1400" dirty="0"/>
          </a:p>
        </p:txBody>
      </p:sp>
      <p:sp>
        <p:nvSpPr>
          <p:cNvPr id="12" name="Text 8"/>
          <p:cNvSpPr/>
          <p:nvPr/>
        </p:nvSpPr>
        <p:spPr>
          <a:xfrm>
            <a:off x="1051560" y="4229100"/>
            <a:ext cx="27432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Development Finance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5455920" y="4229100"/>
            <a:ext cx="6248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BOI, etc.— targeted SME support</a:t>
            </a:r>
            <a:endParaRPr lang="en-US" sz="1300" b="1" dirty="0">
              <a:solidFill>
                <a:srgbClr val="C00000"/>
              </a:solidFill>
            </a:endParaRPr>
          </a:p>
        </p:txBody>
      </p:sp>
      <p:sp>
        <p:nvSpPr>
          <p:cNvPr id="14" name="Shape 10"/>
          <p:cNvSpPr/>
          <p:nvPr/>
        </p:nvSpPr>
        <p:spPr>
          <a:xfrm>
            <a:off x="548640" y="3703320"/>
            <a:ext cx="5608320" cy="434340"/>
          </a:xfrm>
          <a:prstGeom prst="roundRect">
            <a:avLst>
              <a:gd name="adj" fmla="val 10526"/>
            </a:avLst>
          </a:prstGeom>
          <a:solidFill>
            <a:srgbClr val="6B4A2A"/>
          </a:solidFill>
          <a:ln/>
        </p:spPr>
      </p:sp>
      <p:sp>
        <p:nvSpPr>
          <p:cNvPr id="15" name="Text 11"/>
          <p:cNvSpPr/>
          <p:nvPr/>
        </p:nvSpPr>
        <p:spPr>
          <a:xfrm>
            <a:off x="640080" y="3703320"/>
            <a:ext cx="36576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1400" dirty="0"/>
          </a:p>
        </p:txBody>
      </p:sp>
      <p:sp>
        <p:nvSpPr>
          <p:cNvPr id="16" name="Text 12"/>
          <p:cNvSpPr/>
          <p:nvPr/>
        </p:nvSpPr>
        <p:spPr>
          <a:xfrm>
            <a:off x="1051560" y="3703320"/>
            <a:ext cx="27432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Commercial Banks</a:t>
            </a:r>
            <a:endParaRPr lang="en-US" sz="1300" dirty="0"/>
          </a:p>
        </p:txBody>
      </p:sp>
      <p:sp>
        <p:nvSpPr>
          <p:cNvPr id="17" name="Text 13"/>
          <p:cNvSpPr/>
          <p:nvPr/>
        </p:nvSpPr>
        <p:spPr>
          <a:xfrm>
            <a:off x="6339840" y="3703320"/>
            <a:ext cx="536448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Larger, structured businesses with strong records</a:t>
            </a:r>
            <a:endParaRPr lang="en-US" sz="1300" b="1" dirty="0">
              <a:solidFill>
                <a:srgbClr val="C00000"/>
              </a:solidFill>
            </a:endParaRPr>
          </a:p>
        </p:txBody>
      </p:sp>
      <p:sp>
        <p:nvSpPr>
          <p:cNvPr id="18" name="Shape 14"/>
          <p:cNvSpPr/>
          <p:nvPr/>
        </p:nvSpPr>
        <p:spPr>
          <a:xfrm>
            <a:off x="548640" y="3177540"/>
            <a:ext cx="6492240" cy="434340"/>
          </a:xfrm>
          <a:prstGeom prst="roundRect">
            <a:avLst>
              <a:gd name="adj" fmla="val 10526"/>
            </a:avLst>
          </a:prstGeom>
          <a:solidFill>
            <a:srgbClr val="1A6B3C"/>
          </a:solidFill>
          <a:ln/>
        </p:spPr>
      </p:sp>
      <p:sp>
        <p:nvSpPr>
          <p:cNvPr id="19" name="Text 15"/>
          <p:cNvSpPr/>
          <p:nvPr/>
        </p:nvSpPr>
        <p:spPr>
          <a:xfrm>
            <a:off x="640080" y="3177540"/>
            <a:ext cx="36576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400" dirty="0"/>
          </a:p>
        </p:txBody>
      </p:sp>
      <p:sp>
        <p:nvSpPr>
          <p:cNvPr id="20" name="Text 16"/>
          <p:cNvSpPr/>
          <p:nvPr/>
        </p:nvSpPr>
        <p:spPr>
          <a:xfrm>
            <a:off x="1051560" y="3177540"/>
            <a:ext cx="27432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Microfinance Banks</a:t>
            </a:r>
            <a:endParaRPr lang="en-US" sz="1300" dirty="0"/>
          </a:p>
        </p:txBody>
      </p:sp>
      <p:sp>
        <p:nvSpPr>
          <p:cNvPr id="21" name="Text 17"/>
          <p:cNvSpPr/>
          <p:nvPr/>
        </p:nvSpPr>
        <p:spPr>
          <a:xfrm>
            <a:off x="7223760" y="3177540"/>
            <a:ext cx="448056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capital, trading, agric, small manufacturing</a:t>
            </a:r>
            <a:endParaRPr lang="en-US" sz="1300" b="1" dirty="0">
              <a:solidFill>
                <a:srgbClr val="C00000"/>
              </a:solidFill>
            </a:endParaRPr>
          </a:p>
        </p:txBody>
      </p:sp>
      <p:sp>
        <p:nvSpPr>
          <p:cNvPr id="22" name="Shape 18"/>
          <p:cNvSpPr/>
          <p:nvPr/>
        </p:nvSpPr>
        <p:spPr>
          <a:xfrm>
            <a:off x="548640" y="2651760"/>
            <a:ext cx="7376160" cy="434340"/>
          </a:xfrm>
          <a:prstGeom prst="roundRect">
            <a:avLst>
              <a:gd name="adj" fmla="val 10526"/>
            </a:avLst>
          </a:prstGeom>
          <a:solidFill>
            <a:srgbClr val="C2A24A"/>
          </a:solidFill>
          <a:ln/>
        </p:spPr>
      </p:sp>
      <p:sp>
        <p:nvSpPr>
          <p:cNvPr id="23" name="Text 19"/>
          <p:cNvSpPr/>
          <p:nvPr/>
        </p:nvSpPr>
        <p:spPr>
          <a:xfrm>
            <a:off x="640080" y="2651760"/>
            <a:ext cx="36576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400" dirty="0"/>
          </a:p>
        </p:txBody>
      </p:sp>
      <p:sp>
        <p:nvSpPr>
          <p:cNvPr id="24" name="Text 20"/>
          <p:cNvSpPr/>
          <p:nvPr/>
        </p:nvSpPr>
        <p:spPr>
          <a:xfrm>
            <a:off x="1051560" y="2651760"/>
            <a:ext cx="27432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Cooperatives</a:t>
            </a:r>
            <a:endParaRPr lang="en-US" sz="1300" dirty="0"/>
          </a:p>
        </p:txBody>
      </p:sp>
      <p:sp>
        <p:nvSpPr>
          <p:cNvPr id="25" name="Text 21"/>
          <p:cNvSpPr/>
          <p:nvPr/>
        </p:nvSpPr>
        <p:spPr>
          <a:xfrm>
            <a:off x="8107680" y="2651760"/>
            <a:ext cx="359664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Church, trade &amp; market associations — early-stage</a:t>
            </a:r>
            <a:endParaRPr lang="en-US" sz="1300" b="1" dirty="0">
              <a:solidFill>
                <a:srgbClr val="C00000"/>
              </a:solidFill>
            </a:endParaRPr>
          </a:p>
        </p:txBody>
      </p:sp>
      <p:sp>
        <p:nvSpPr>
          <p:cNvPr id="26" name="Shape 22"/>
          <p:cNvSpPr/>
          <p:nvPr/>
        </p:nvSpPr>
        <p:spPr>
          <a:xfrm>
            <a:off x="548640" y="2125980"/>
            <a:ext cx="8260080" cy="434340"/>
          </a:xfrm>
          <a:prstGeom prst="roundRect">
            <a:avLst>
              <a:gd name="adj" fmla="val 10526"/>
            </a:avLst>
          </a:prstGeom>
          <a:solidFill>
            <a:srgbClr val="7A8B6F"/>
          </a:solidFill>
          <a:ln/>
        </p:spPr>
      </p:sp>
      <p:sp>
        <p:nvSpPr>
          <p:cNvPr id="27" name="Text 23"/>
          <p:cNvSpPr/>
          <p:nvPr/>
        </p:nvSpPr>
        <p:spPr>
          <a:xfrm>
            <a:off x="640080" y="2125980"/>
            <a:ext cx="36576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400" dirty="0"/>
          </a:p>
        </p:txBody>
      </p:sp>
      <p:sp>
        <p:nvSpPr>
          <p:cNvPr id="28" name="Text 24"/>
          <p:cNvSpPr/>
          <p:nvPr/>
        </p:nvSpPr>
        <p:spPr>
          <a:xfrm>
            <a:off x="1051560" y="2125980"/>
            <a:ext cx="27432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Family &amp; Friends</a:t>
            </a:r>
            <a:endParaRPr lang="en-US" sz="1300" dirty="0"/>
          </a:p>
        </p:txBody>
      </p:sp>
      <p:sp>
        <p:nvSpPr>
          <p:cNvPr id="29" name="Text 25"/>
          <p:cNvSpPr/>
          <p:nvPr/>
        </p:nvSpPr>
        <p:spPr>
          <a:xfrm>
            <a:off x="8991600" y="2125980"/>
            <a:ext cx="271272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Easy access, flexible — but can strain relationships</a:t>
            </a:r>
            <a:endParaRPr lang="en-US" sz="1300" b="1" dirty="0">
              <a:solidFill>
                <a:srgbClr val="C00000"/>
              </a:solidFill>
            </a:endParaRPr>
          </a:p>
        </p:txBody>
      </p:sp>
      <p:sp>
        <p:nvSpPr>
          <p:cNvPr id="30" name="Shape 26"/>
          <p:cNvSpPr/>
          <p:nvPr/>
        </p:nvSpPr>
        <p:spPr>
          <a:xfrm>
            <a:off x="548640" y="1600200"/>
            <a:ext cx="9144000" cy="434340"/>
          </a:xfrm>
          <a:prstGeom prst="roundRect">
            <a:avLst>
              <a:gd name="adj" fmla="val 10526"/>
            </a:avLst>
          </a:prstGeom>
          <a:solidFill>
            <a:srgbClr val="97A687"/>
          </a:solidFill>
          <a:ln/>
        </p:spPr>
      </p:sp>
      <p:sp>
        <p:nvSpPr>
          <p:cNvPr id="31" name="Text 27"/>
          <p:cNvSpPr/>
          <p:nvPr/>
        </p:nvSpPr>
        <p:spPr>
          <a:xfrm>
            <a:off x="640080" y="1600200"/>
            <a:ext cx="36576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400" dirty="0"/>
          </a:p>
        </p:txBody>
      </p:sp>
      <p:sp>
        <p:nvSpPr>
          <p:cNvPr id="32" name="Text 28"/>
          <p:cNvSpPr/>
          <p:nvPr/>
        </p:nvSpPr>
        <p:spPr>
          <a:xfrm>
            <a:off x="1051560" y="1600200"/>
            <a:ext cx="27432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Owner's Funds</a:t>
            </a:r>
            <a:endParaRPr lang="en-US" sz="1300" dirty="0"/>
          </a:p>
        </p:txBody>
      </p:sp>
      <p:sp>
        <p:nvSpPr>
          <p:cNvPr id="33" name="Text 29"/>
          <p:cNvSpPr/>
          <p:nvPr/>
        </p:nvSpPr>
        <p:spPr>
          <a:xfrm>
            <a:off x="9858268" y="1582948"/>
            <a:ext cx="2039112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Savings, salary etc. — no pressure, limited scale</a:t>
            </a:r>
            <a:endParaRPr lang="en-US" sz="1300" b="1" dirty="0">
              <a:solidFill>
                <a:srgbClr val="C00000"/>
              </a:solidFill>
            </a:endParaRPr>
          </a:p>
        </p:txBody>
      </p:sp>
      <p:sp>
        <p:nvSpPr>
          <p:cNvPr id="34" name="Text 30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 — LEVELS 1 &amp; 2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Owner's Funds &amp; Family/Friends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828800"/>
            <a:ext cx="5349240" cy="3840480"/>
          </a:xfrm>
          <a:prstGeom prst="roundRect">
            <a:avLst>
              <a:gd name="adj" fmla="val 1905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7" name="Shape 3"/>
          <p:cNvSpPr/>
          <p:nvPr/>
        </p:nvSpPr>
        <p:spPr>
          <a:xfrm>
            <a:off x="822960" y="2103120"/>
            <a:ext cx="146304" cy="146304"/>
          </a:xfrm>
          <a:prstGeom prst="ellipse">
            <a:avLst/>
          </a:prstGeom>
          <a:solidFill>
            <a:srgbClr val="97A687"/>
          </a:solidFill>
          <a:ln/>
        </p:spPr>
      </p:sp>
      <p:sp>
        <p:nvSpPr>
          <p:cNvPr id="8" name="Text 4"/>
          <p:cNvSpPr/>
          <p:nvPr/>
        </p:nvSpPr>
        <p:spPr>
          <a:xfrm>
            <a:off x="1051560" y="196596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Owner's Funds</a:t>
            </a:r>
            <a:endParaRPr lang="en-US" sz="2400" dirty="0"/>
          </a:p>
        </p:txBody>
      </p:sp>
      <p:sp>
        <p:nvSpPr>
          <p:cNvPr id="9" name="Text 5"/>
          <p:cNvSpPr/>
          <p:nvPr/>
        </p:nvSpPr>
        <p:spPr>
          <a:xfrm>
            <a:off x="822960" y="2651760"/>
            <a:ext cx="4800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7A8B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ADVANTAGES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822960" y="3040380"/>
            <a:ext cx="4800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 No interest</a:t>
            </a:r>
            <a:endParaRPr lang="en-US" sz="1600" dirty="0"/>
          </a:p>
        </p:txBody>
      </p:sp>
      <p:sp>
        <p:nvSpPr>
          <p:cNvPr id="11" name="Text 7"/>
          <p:cNvSpPr/>
          <p:nvPr/>
        </p:nvSpPr>
        <p:spPr>
          <a:xfrm>
            <a:off x="822960" y="3429000"/>
            <a:ext cx="4800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 No pressure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822960" y="4023360"/>
            <a:ext cx="4800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8C3A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DISADVANTAGES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822960" y="4389120"/>
            <a:ext cx="4800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  Limited amount</a:t>
            </a:r>
            <a:endParaRPr lang="en-US" sz="1600" dirty="0"/>
          </a:p>
        </p:txBody>
      </p:sp>
      <p:sp>
        <p:nvSpPr>
          <p:cNvPr id="14" name="Shape 10"/>
          <p:cNvSpPr/>
          <p:nvPr/>
        </p:nvSpPr>
        <p:spPr>
          <a:xfrm>
            <a:off x="6263640" y="1828800"/>
            <a:ext cx="5349240" cy="3840480"/>
          </a:xfrm>
          <a:prstGeom prst="roundRect">
            <a:avLst>
              <a:gd name="adj" fmla="val 1905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6537960" y="2103120"/>
            <a:ext cx="146304" cy="146304"/>
          </a:xfrm>
          <a:prstGeom prst="ellipse">
            <a:avLst/>
          </a:prstGeom>
          <a:solidFill>
            <a:srgbClr val="7A8B6F"/>
          </a:solidFill>
          <a:ln/>
        </p:spPr>
      </p:sp>
      <p:sp>
        <p:nvSpPr>
          <p:cNvPr id="16" name="Text 12"/>
          <p:cNvSpPr/>
          <p:nvPr/>
        </p:nvSpPr>
        <p:spPr>
          <a:xfrm>
            <a:off x="6766560" y="196596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Family &amp; Friends</a:t>
            </a:r>
            <a:endParaRPr lang="en-US" sz="2400" dirty="0"/>
          </a:p>
        </p:txBody>
      </p:sp>
      <p:sp>
        <p:nvSpPr>
          <p:cNvPr id="17" name="Text 13"/>
          <p:cNvSpPr/>
          <p:nvPr/>
        </p:nvSpPr>
        <p:spPr>
          <a:xfrm>
            <a:off x="6537960" y="2651760"/>
            <a:ext cx="4800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7A8B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ADVANTAGES</a:t>
            </a:r>
            <a:endParaRPr lang="en-US" sz="1100" dirty="0"/>
          </a:p>
        </p:txBody>
      </p:sp>
      <p:sp>
        <p:nvSpPr>
          <p:cNvPr id="18" name="Text 14"/>
          <p:cNvSpPr/>
          <p:nvPr/>
        </p:nvSpPr>
        <p:spPr>
          <a:xfrm>
            <a:off x="6537960" y="3017520"/>
            <a:ext cx="4800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 Easy access</a:t>
            </a:r>
            <a:endParaRPr lang="en-US" sz="1600" dirty="0"/>
          </a:p>
        </p:txBody>
      </p:sp>
      <p:sp>
        <p:nvSpPr>
          <p:cNvPr id="19" name="Text 15"/>
          <p:cNvSpPr/>
          <p:nvPr/>
        </p:nvSpPr>
        <p:spPr>
          <a:xfrm>
            <a:off x="6537960" y="3429000"/>
            <a:ext cx="4800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 Flexible repayment</a:t>
            </a:r>
            <a:endParaRPr lang="en-US" dirty="0"/>
          </a:p>
        </p:txBody>
      </p:sp>
      <p:sp>
        <p:nvSpPr>
          <p:cNvPr id="20" name="Text 16"/>
          <p:cNvSpPr/>
          <p:nvPr/>
        </p:nvSpPr>
        <p:spPr>
          <a:xfrm>
            <a:off x="6537960" y="4023360"/>
            <a:ext cx="4800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8C3A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DISADVANTAGES</a:t>
            </a:r>
            <a:endParaRPr lang="en-US" sz="1400" dirty="0"/>
          </a:p>
        </p:txBody>
      </p:sp>
      <p:sp>
        <p:nvSpPr>
          <p:cNvPr id="21" name="Text 17"/>
          <p:cNvSpPr/>
          <p:nvPr/>
        </p:nvSpPr>
        <p:spPr>
          <a:xfrm>
            <a:off x="6537960" y="4389120"/>
            <a:ext cx="4800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  Also Limited 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  Can destroy relationships</a:t>
            </a:r>
            <a:endParaRPr lang="en-US" sz="1600" dirty="0"/>
          </a:p>
        </p:txBody>
      </p:sp>
      <p:sp>
        <p:nvSpPr>
          <p:cNvPr id="22" name="Text 18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274320" y="2830500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Welcome &amp; Gratitude</a:t>
            </a:r>
            <a:endParaRPr lang="en-US" sz="3000" dirty="0"/>
          </a:p>
        </p:txBody>
      </p:sp>
      <p:sp>
        <p:nvSpPr>
          <p:cNvPr id="18" name="Text 12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 — LEVEL 3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Cooperatives: An Excellent Early-Stage Source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828800"/>
            <a:ext cx="3520440" cy="1828800"/>
          </a:xfrm>
          <a:prstGeom prst="roundRect">
            <a:avLst>
              <a:gd name="adj" fmla="val 4000"/>
            </a:avLst>
          </a:prstGeom>
          <a:solidFill>
            <a:srgbClr val="E8F4EE"/>
          </a:solidFill>
          <a:ln/>
        </p:spPr>
      </p:sp>
      <p:sp>
        <p:nvSpPr>
          <p:cNvPr id="7" name="Shape 3"/>
          <p:cNvSpPr/>
          <p:nvPr/>
        </p:nvSpPr>
        <p:spPr>
          <a:xfrm>
            <a:off x="822960" y="2103120"/>
            <a:ext cx="548640" cy="548640"/>
          </a:xfrm>
          <a:prstGeom prst="ellipse">
            <a:avLst/>
          </a:prstGeom>
          <a:solidFill>
            <a:srgbClr val="C8E6D4"/>
          </a:solidFill>
          <a:ln/>
        </p:spPr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0120" y="2240280"/>
            <a:ext cx="292608" cy="292608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822960" y="2834640"/>
            <a:ext cx="2971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Church cooperative</a:t>
            </a:r>
            <a:endParaRPr lang="en-US" sz="1600" dirty="0"/>
          </a:p>
        </p:txBody>
      </p:sp>
      <p:sp>
        <p:nvSpPr>
          <p:cNvPr id="10" name="Shape 5"/>
          <p:cNvSpPr/>
          <p:nvPr/>
        </p:nvSpPr>
        <p:spPr>
          <a:xfrm>
            <a:off x="4389120" y="1828800"/>
            <a:ext cx="3520440" cy="1828800"/>
          </a:xfrm>
          <a:prstGeom prst="roundRect">
            <a:avLst>
              <a:gd name="adj" fmla="val 4000"/>
            </a:avLst>
          </a:prstGeom>
          <a:solidFill>
            <a:srgbClr val="E8F4EE"/>
          </a:solidFill>
          <a:ln/>
        </p:spPr>
      </p:sp>
      <p:sp>
        <p:nvSpPr>
          <p:cNvPr id="11" name="Shape 6"/>
          <p:cNvSpPr/>
          <p:nvPr/>
        </p:nvSpPr>
        <p:spPr>
          <a:xfrm>
            <a:off x="4663440" y="2103120"/>
            <a:ext cx="548640" cy="548640"/>
          </a:xfrm>
          <a:prstGeom prst="ellipse">
            <a:avLst/>
          </a:prstGeom>
          <a:solidFill>
            <a:srgbClr val="C8E6D4"/>
          </a:solidFill>
          <a:ln/>
        </p:spPr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00600" y="2240280"/>
            <a:ext cx="292608" cy="292608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663440" y="2834640"/>
            <a:ext cx="2971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Trade association</a:t>
            </a:r>
            <a:endParaRPr lang="en-US" sz="1600" dirty="0"/>
          </a:p>
        </p:txBody>
      </p:sp>
      <p:sp>
        <p:nvSpPr>
          <p:cNvPr id="14" name="Shape 8"/>
          <p:cNvSpPr/>
          <p:nvPr/>
        </p:nvSpPr>
        <p:spPr>
          <a:xfrm>
            <a:off x="8229600" y="1828800"/>
            <a:ext cx="3520440" cy="1828800"/>
          </a:xfrm>
          <a:prstGeom prst="roundRect">
            <a:avLst>
              <a:gd name="adj" fmla="val 4000"/>
            </a:avLst>
          </a:prstGeom>
          <a:solidFill>
            <a:srgbClr val="E8F4EE"/>
          </a:solidFill>
          <a:ln/>
        </p:spPr>
      </p:sp>
      <p:sp>
        <p:nvSpPr>
          <p:cNvPr id="15" name="Shape 9"/>
          <p:cNvSpPr/>
          <p:nvPr/>
        </p:nvSpPr>
        <p:spPr>
          <a:xfrm>
            <a:off x="8503920" y="2103120"/>
            <a:ext cx="548640" cy="548640"/>
          </a:xfrm>
          <a:prstGeom prst="ellipse">
            <a:avLst/>
          </a:prstGeom>
          <a:solidFill>
            <a:srgbClr val="C8E6D4"/>
          </a:solidFill>
          <a:ln/>
        </p:spPr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41080" y="2240280"/>
            <a:ext cx="292608" cy="292608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8503920" y="2834640"/>
            <a:ext cx="2971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Market association</a:t>
            </a:r>
            <a:endParaRPr lang="en-US" sz="1600" dirty="0"/>
          </a:p>
        </p:txBody>
      </p:sp>
      <p:sp>
        <p:nvSpPr>
          <p:cNvPr id="18" name="Text 11"/>
          <p:cNvSpPr/>
          <p:nvPr/>
        </p:nvSpPr>
        <p:spPr>
          <a:xfrm>
            <a:off x="548640" y="402336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lnSpc>
                <a:spcPct val="200000"/>
              </a:lnSpc>
            </a:pPr>
            <a:r>
              <a:rPr lang="en-US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 Combine savings discipline with peer accountability — you are saving and being watched by people who know you</a:t>
            </a:r>
          </a:p>
          <a:p>
            <a:pPr>
              <a:lnSpc>
                <a:spcPct val="200000"/>
              </a:lnSpc>
            </a:pPr>
            <a:r>
              <a:rPr lang="en-US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 Cannot be a source of sustainable business finance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9" name="Text 12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1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 — LEVEL 5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Commercial Banks: Suitable For...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2103120"/>
            <a:ext cx="457200" cy="457200"/>
          </a:xfrm>
          <a:prstGeom prst="ellipse">
            <a:avLst/>
          </a:prstGeom>
          <a:solidFill>
            <a:srgbClr val="D0EAE0"/>
          </a:solidFill>
          <a:ln/>
        </p:spPr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656" y="2212848"/>
            <a:ext cx="237744" cy="237744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1234440" y="2084832"/>
            <a:ext cx="914400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Larger businesses</a:t>
            </a:r>
            <a:endParaRPr lang="en-US" sz="1900" dirty="0"/>
          </a:p>
        </p:txBody>
      </p:sp>
      <p:sp>
        <p:nvSpPr>
          <p:cNvPr id="9" name="Shape 4"/>
          <p:cNvSpPr/>
          <p:nvPr/>
        </p:nvSpPr>
        <p:spPr>
          <a:xfrm>
            <a:off x="548640" y="2926080"/>
            <a:ext cx="457200" cy="457200"/>
          </a:xfrm>
          <a:prstGeom prst="ellipse">
            <a:avLst/>
          </a:prstGeom>
          <a:solidFill>
            <a:srgbClr val="D0EAE0"/>
          </a:solidFill>
          <a:ln/>
        </p:spPr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656" y="3035808"/>
            <a:ext cx="237744" cy="237744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1234440" y="2907792"/>
            <a:ext cx="914400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More structured operations</a:t>
            </a:r>
            <a:endParaRPr lang="en-US" sz="1900" dirty="0"/>
          </a:p>
        </p:txBody>
      </p:sp>
      <p:sp>
        <p:nvSpPr>
          <p:cNvPr id="12" name="Shape 6"/>
          <p:cNvSpPr/>
          <p:nvPr/>
        </p:nvSpPr>
        <p:spPr>
          <a:xfrm>
            <a:off x="548640" y="3749040"/>
            <a:ext cx="457200" cy="457200"/>
          </a:xfrm>
          <a:prstGeom prst="ellipse">
            <a:avLst/>
          </a:prstGeom>
          <a:solidFill>
            <a:srgbClr val="D0EAE0"/>
          </a:solidFill>
          <a:ln/>
        </p:spPr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656" y="3858768"/>
            <a:ext cx="237744" cy="237744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1234440" y="3730752"/>
            <a:ext cx="914400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Businesses with stronger financial records</a:t>
            </a:r>
            <a:endParaRPr lang="en-US" sz="1900" dirty="0"/>
          </a:p>
        </p:txBody>
      </p:sp>
      <p:sp>
        <p:nvSpPr>
          <p:cNvPr id="15" name="Shape 8"/>
          <p:cNvSpPr/>
          <p:nvPr/>
        </p:nvSpPr>
        <p:spPr>
          <a:xfrm>
            <a:off x="548640" y="4937760"/>
            <a:ext cx="11064240" cy="822960"/>
          </a:xfrm>
          <a:prstGeom prst="roundRect">
            <a:avLst>
              <a:gd name="adj" fmla="val 6667"/>
            </a:avLst>
          </a:prstGeom>
          <a:solidFill>
            <a:srgbClr val="E8F4EE"/>
          </a:solidFill>
          <a:ln/>
        </p:spPr>
      </p:sp>
      <p:sp>
        <p:nvSpPr>
          <p:cNvPr id="16" name="Text 9"/>
          <p:cNvSpPr/>
          <p:nvPr/>
        </p:nvSpPr>
        <p:spPr>
          <a:xfrm>
            <a:off x="822960" y="493776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i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businesses graduate here — they don't start here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7" name="Text 10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 — LEVEL 6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Development Finance Institutions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920240"/>
            <a:ext cx="457200" cy="45720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656" y="2029968"/>
            <a:ext cx="237744" cy="237744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1234440" y="1901952"/>
            <a:ext cx="914400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Bank of Industry </a:t>
            </a:r>
            <a:r>
              <a:rPr lang="en-US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similar agencies</a:t>
            </a:r>
            <a:endParaRPr lang="en-US" sz="1800" dirty="0"/>
          </a:p>
        </p:txBody>
      </p:sp>
      <p:sp>
        <p:nvSpPr>
          <p:cNvPr id="15" name="Text 8"/>
          <p:cNvSpPr/>
          <p:nvPr/>
        </p:nvSpPr>
        <p:spPr>
          <a:xfrm>
            <a:off x="662940" y="297180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lnSpc>
                <a:spcPct val="200000"/>
              </a:lnSpc>
            </a:pPr>
            <a:r>
              <a:rPr lang="en-US" sz="20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 </a:t>
            </a:r>
            <a:r>
              <a:rPr lang="en-US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institutions support SMEs through targeted intervention </a:t>
            </a:r>
            <a:r>
              <a:rPr lang="en-US" dirty="0" err="1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programmes</a:t>
            </a:r>
            <a:r>
              <a:rPr lang="en-US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often at subsidized rates</a:t>
            </a:r>
          </a:p>
          <a:p>
            <a:pPr>
              <a:lnSpc>
                <a:spcPct val="200000"/>
              </a:lnSpc>
            </a:pPr>
            <a:r>
              <a:rPr lang="en-US" sz="20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 But their process could be long and bureaucratic </a:t>
            </a:r>
            <a:endParaRPr lang="en-US" dirty="0"/>
          </a:p>
        </p:txBody>
      </p:sp>
      <p:sp>
        <p:nvSpPr>
          <p:cNvPr id="16" name="Text 9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1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 — LEVEL 7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Investors: For High-Growth Businesses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920240"/>
            <a:ext cx="3520440" cy="1463040"/>
          </a:xfrm>
          <a:prstGeom prst="roundRect">
            <a:avLst>
              <a:gd name="adj" fmla="val 4375"/>
            </a:avLst>
          </a:prstGeom>
          <a:solidFill>
            <a:srgbClr val="043927"/>
          </a:solidFill>
          <a:ln/>
        </p:spPr>
      </p:sp>
      <p:sp>
        <p:nvSpPr>
          <p:cNvPr id="7" name="Text 3"/>
          <p:cNvSpPr/>
          <p:nvPr/>
        </p:nvSpPr>
        <p:spPr>
          <a:xfrm>
            <a:off x="731520" y="1920240"/>
            <a:ext cx="31546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Angel investors</a:t>
            </a:r>
            <a:endParaRPr lang="en-US" sz="1700" dirty="0">
              <a:solidFill>
                <a:schemeClr val="bg1"/>
              </a:solidFill>
            </a:endParaRPr>
          </a:p>
        </p:txBody>
      </p:sp>
      <p:sp>
        <p:nvSpPr>
          <p:cNvPr id="8" name="Shape 4"/>
          <p:cNvSpPr/>
          <p:nvPr/>
        </p:nvSpPr>
        <p:spPr>
          <a:xfrm>
            <a:off x="4343400" y="1920240"/>
            <a:ext cx="3520440" cy="1463040"/>
          </a:xfrm>
          <a:prstGeom prst="roundRect">
            <a:avLst>
              <a:gd name="adj" fmla="val 4375"/>
            </a:avLst>
          </a:prstGeom>
          <a:solidFill>
            <a:srgbClr val="043927"/>
          </a:solidFill>
          <a:ln/>
        </p:spPr>
      </p:sp>
      <p:sp>
        <p:nvSpPr>
          <p:cNvPr id="9" name="Text 5"/>
          <p:cNvSpPr/>
          <p:nvPr/>
        </p:nvSpPr>
        <p:spPr>
          <a:xfrm>
            <a:off x="4526280" y="1920240"/>
            <a:ext cx="31546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Private equity</a:t>
            </a:r>
            <a:endParaRPr lang="en-US" sz="1700" dirty="0">
              <a:solidFill>
                <a:schemeClr val="bg1"/>
              </a:solidFill>
            </a:endParaRPr>
          </a:p>
        </p:txBody>
      </p:sp>
      <p:sp>
        <p:nvSpPr>
          <p:cNvPr id="10" name="Shape 6"/>
          <p:cNvSpPr/>
          <p:nvPr/>
        </p:nvSpPr>
        <p:spPr>
          <a:xfrm>
            <a:off x="8138160" y="1920240"/>
            <a:ext cx="3520440" cy="1463040"/>
          </a:xfrm>
          <a:prstGeom prst="roundRect">
            <a:avLst>
              <a:gd name="adj" fmla="val 4375"/>
            </a:avLst>
          </a:prstGeom>
          <a:solidFill>
            <a:srgbClr val="043927"/>
          </a:solidFill>
          <a:ln/>
        </p:spPr>
      </p:sp>
      <p:sp>
        <p:nvSpPr>
          <p:cNvPr id="11" name="Text 7"/>
          <p:cNvSpPr/>
          <p:nvPr/>
        </p:nvSpPr>
        <p:spPr>
          <a:xfrm>
            <a:off x="8321040" y="1920240"/>
            <a:ext cx="31546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Venture capital</a:t>
            </a:r>
            <a:endParaRPr lang="en-US" sz="1700" dirty="0">
              <a:solidFill>
                <a:schemeClr val="bg1"/>
              </a:solidFill>
            </a:endParaRPr>
          </a:p>
        </p:txBody>
      </p:sp>
      <p:sp>
        <p:nvSpPr>
          <p:cNvPr id="12" name="Text 8"/>
          <p:cNvSpPr/>
          <p:nvPr/>
        </p:nvSpPr>
        <p:spPr>
          <a:xfrm>
            <a:off x="548640" y="37490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200000"/>
              </a:lnSpc>
              <a:buNone/>
            </a:pPr>
            <a:r>
              <a:rPr lang="en-US" sz="20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Unlike every other level on the ladder, this is not borrowed money — it's a trade. You give up a share of ownership in exchange for capital and, often, expertise</a:t>
            </a:r>
            <a:endParaRPr lang="en-US" sz="2000" dirty="0"/>
          </a:p>
        </p:txBody>
      </p:sp>
      <p:sp>
        <p:nvSpPr>
          <p:cNvPr id="13" name="Text 9"/>
          <p:cNvSpPr/>
          <p:nvPr/>
        </p:nvSpPr>
        <p:spPr>
          <a:xfrm>
            <a:off x="548640" y="5533843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i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suited to businesses with high-growth potential, not steady lifestyle businesses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4" name="Text 10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1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 — SOURCES OF FINANCE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Full Financing Source Comparison</a:t>
            </a:r>
            <a:endParaRPr lang="en-US" sz="2800" dirty="0"/>
          </a:p>
        </p:txBody>
      </p:sp>
      <p:graphicFrame>
        <p:nvGraphicFramePr>
          <p:cNvPr id="2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967910"/>
              </p:ext>
            </p:extLst>
          </p:nvPr>
        </p:nvGraphicFramePr>
        <p:xfrm>
          <a:off x="548640" y="1600200"/>
          <a:ext cx="11064240" cy="4701540"/>
        </p:xfrm>
        <a:graphic>
          <a:graphicData uri="http://schemas.openxmlformats.org/drawingml/2006/table">
            <a:tbl>
              <a:tblPr/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Source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39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Typical Use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39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Speed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39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Cost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39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Best Fit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39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262220"/>
                          </a:solidFill>
                        </a:rPr>
                        <a:t>Owner's funds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Idea validation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Immediate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None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Pre-launch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262220"/>
                          </a:solidFill>
                        </a:rPr>
                        <a:t>Family &amp; friends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Early gap funding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Fast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Low/none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Start-up stage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262220"/>
                          </a:solidFill>
                        </a:rPr>
                        <a:t>Cooperatives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Recurring small needs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Fast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Low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Discipline-building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262220"/>
                          </a:solidFill>
                        </a:rPr>
                        <a:t>Microfinance banks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Working capital, equipment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Days–weeks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Moderate–high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Trading, agric, services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262220"/>
                          </a:solidFill>
                        </a:rPr>
                        <a:t>Commercial banks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Larger structured needs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Weeks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Lower (if qualified)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Established, collateralized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262220"/>
                          </a:solidFill>
                        </a:rPr>
                        <a:t>Dev. finance (BOI)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Sector-targeted SME support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Months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Subsidized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Agric, manufacturing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262220"/>
                          </a:solidFill>
                        </a:rPr>
                        <a:t>Angel / PE / VC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High-growth scaling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Months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Equity, not cash cost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High-growth ventures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 2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1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 — A FAMILIAR PICTURE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Fashion Designer's Growth Decision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737360"/>
            <a:ext cx="11064240" cy="4023360"/>
          </a:xfrm>
          <a:prstGeom prst="roundRect">
            <a:avLst>
              <a:gd name="adj" fmla="val 1818"/>
            </a:avLst>
          </a:prstGeom>
          <a:solidFill>
            <a:srgbClr val="E8F4EE"/>
          </a:solidFill>
          <a:ln/>
        </p:spPr>
      </p:sp>
      <p:sp>
        <p:nvSpPr>
          <p:cNvPr id="7" name="Shape 3"/>
          <p:cNvSpPr/>
          <p:nvPr/>
        </p:nvSpPr>
        <p:spPr>
          <a:xfrm>
            <a:off x="914400" y="2057400"/>
            <a:ext cx="640080" cy="640080"/>
          </a:xfrm>
          <a:prstGeom prst="ellipse">
            <a:avLst/>
          </a:prstGeom>
          <a:solidFill>
            <a:srgbClr val="C8E6D4"/>
          </a:solidFill>
          <a:ln/>
        </p:spPr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8992" y="2221992"/>
            <a:ext cx="329184" cy="329184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1737360" y="2011680"/>
            <a:ext cx="93268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5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Her made-to-order business is fully booked. To take on wholesale orders, she needs industrial machines — a one-time capital purchase, not a recurring cash gap.</a:t>
            </a:r>
            <a:endParaRPr lang="en-US" sz="1500" dirty="0"/>
          </a:p>
        </p:txBody>
      </p:sp>
      <p:sp>
        <p:nvSpPr>
          <p:cNvPr id="10" name="Text 5"/>
          <p:cNvSpPr/>
          <p:nvPr/>
        </p:nvSpPr>
        <p:spPr>
          <a:xfrm>
            <a:off x="1737360" y="3969868"/>
            <a:ext cx="9144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250000"/>
              </a:lnSpc>
              <a:buNone/>
            </a:pPr>
            <a:r>
              <a:rPr lang="en-US" b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asset finance territory, not working capital</a:t>
            </a:r>
          </a:p>
          <a:p>
            <a:pPr marL="0" indent="0">
              <a:lnSpc>
                <a:spcPct val="250000"/>
              </a:lnSpc>
              <a:buNone/>
            </a:pPr>
            <a:r>
              <a:rPr lang="en-US" b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right lender will structure repayment around the machine's productive life, not her weekly sales cycle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1" name="Text 6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</a:t>
            </a:r>
            <a:endParaRPr lang="en-US" sz="1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220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8686800" y="-1828800"/>
            <a:ext cx="6400800" cy="6400800"/>
          </a:xfrm>
          <a:prstGeom prst="ellipse">
            <a:avLst/>
          </a:prstGeom>
          <a:solidFill>
            <a:srgbClr val="043927">
              <a:alpha val="55000"/>
            </a:srgbClr>
          </a:solidFill>
          <a:ln/>
        </p:spPr>
      </p:sp>
      <p:sp>
        <p:nvSpPr>
          <p:cNvPr id="5" name="Text 1"/>
          <p:cNvSpPr/>
          <p:nvPr/>
        </p:nvSpPr>
        <p:spPr>
          <a:xfrm>
            <a:off x="640080" y="2286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 OF 6</a:t>
            </a:r>
            <a:endParaRPr lang="en-US" sz="1400" dirty="0"/>
          </a:p>
        </p:txBody>
      </p:sp>
      <p:sp>
        <p:nvSpPr>
          <p:cNvPr id="6" name="Shape 2"/>
          <p:cNvSpPr/>
          <p:nvPr/>
        </p:nvSpPr>
        <p:spPr>
          <a:xfrm>
            <a:off x="640080" y="2788920"/>
            <a:ext cx="822960" cy="822960"/>
          </a:xfrm>
          <a:prstGeom prst="ellipse">
            <a:avLst/>
          </a:prstGeom>
          <a:solidFill>
            <a:srgbClr val="043927"/>
          </a:solidFill>
          <a:ln/>
        </p:spPr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1248" y="2990088"/>
            <a:ext cx="420624" cy="420624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640080" y="374904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Choosing the Right Fit</a:t>
            </a:r>
            <a:endParaRPr lang="en-US" sz="3400" dirty="0"/>
          </a:p>
        </p:txBody>
      </p:sp>
      <p:sp>
        <p:nvSpPr>
          <p:cNvPr id="9" name="Text 4"/>
          <p:cNvSpPr/>
          <p:nvPr/>
        </p:nvSpPr>
        <p:spPr>
          <a:xfrm>
            <a:off x="640080" y="4754880"/>
            <a:ext cx="9601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Matching financing to your business — and avoiding what destroys it</a:t>
            </a:r>
            <a:endParaRPr lang="en-US" sz="1700" dirty="0"/>
          </a:p>
        </p:txBody>
      </p:sp>
      <p:sp>
        <p:nvSpPr>
          <p:cNvPr id="10" name="Text 5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A78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1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220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548640" y="502920"/>
            <a:ext cx="640080" cy="640080"/>
          </a:xfrm>
          <a:prstGeom prst="ellipse">
            <a:avLst/>
          </a:prstGeom>
          <a:solidFill>
            <a:srgbClr val="043927"/>
          </a:solidFill>
          <a:ln/>
        </p:spPr>
      </p:sp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" y="667512"/>
            <a:ext cx="310896" cy="310896"/>
          </a:xfrm>
          <a:prstGeom prst="rect">
            <a:avLst/>
          </a:prstGeom>
        </p:spPr>
      </p:pic>
      <p:sp>
        <p:nvSpPr>
          <p:cNvPr id="6" name="Text 1"/>
          <p:cNvSpPr/>
          <p:nvPr/>
        </p:nvSpPr>
        <p:spPr>
          <a:xfrm>
            <a:off x="1417320" y="5486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SINGLE COSTLIEST MISTAKE</a:t>
            </a:r>
            <a:endParaRPr lang="en-US" sz="1400" dirty="0"/>
          </a:p>
        </p:txBody>
      </p:sp>
      <p:sp>
        <p:nvSpPr>
          <p:cNvPr id="7" name="Text 2"/>
          <p:cNvSpPr/>
          <p:nvPr/>
        </p:nvSpPr>
        <p:spPr>
          <a:xfrm>
            <a:off x="914400" y="1920240"/>
            <a:ext cx="103327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42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Never use short-term money</a:t>
            </a:r>
            <a:endParaRPr lang="en-US" sz="3400" dirty="0"/>
          </a:p>
          <a:p>
            <a:pPr marL="0" indent="0">
              <a:lnSpc>
                <a:spcPts val="42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 finance long-term assets</a:t>
            </a:r>
            <a:endParaRPr lang="en-US" sz="3400" dirty="0"/>
          </a:p>
        </p:txBody>
      </p:sp>
      <p:sp>
        <p:nvSpPr>
          <p:cNvPr id="8" name="Shape 3"/>
          <p:cNvSpPr/>
          <p:nvPr/>
        </p:nvSpPr>
        <p:spPr>
          <a:xfrm>
            <a:off x="914400" y="3749040"/>
            <a:ext cx="10332720" cy="0"/>
          </a:xfrm>
          <a:prstGeom prst="line">
            <a:avLst/>
          </a:prstGeom>
          <a:noFill/>
          <a:ln w="12700">
            <a:solidFill>
              <a:srgbClr val="1A6B3C"/>
            </a:solidFill>
            <a:prstDash val="dash"/>
          </a:ln>
        </p:spPr>
      </p:sp>
      <p:sp>
        <p:nvSpPr>
          <p:cNvPr id="9" name="Text 4"/>
          <p:cNvSpPr/>
          <p:nvPr/>
        </p:nvSpPr>
        <p:spPr>
          <a:xfrm>
            <a:off x="914400" y="4023360"/>
            <a:ext cx="96012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300"/>
              </a:lnSpc>
              <a:buNone/>
            </a:pPr>
            <a:r>
              <a:rPr lang="en-US" sz="2000" b="1" i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single mistake has destroyed thousands of businesses — not from lack of access to finance, but from a mismatch between the money's tenor and the asset's life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10" name="Text 5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A78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1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 — CHOOSING THE RIGHT FIT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Every Need Requires Different Money</a:t>
            </a:r>
            <a:endParaRPr lang="en-US" sz="2800" dirty="0"/>
          </a:p>
        </p:txBody>
      </p:sp>
      <p:graphicFrame>
        <p:nvGraphicFramePr>
          <p:cNvPr id="2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617928"/>
              </p:ext>
            </p:extLst>
          </p:nvPr>
        </p:nvGraphicFramePr>
        <p:xfrm>
          <a:off x="1371600" y="1600200"/>
          <a:ext cx="9418320" cy="4572001"/>
        </p:xfrm>
        <a:graphic>
          <a:graphicData uri="http://schemas.openxmlformats.org/drawingml/2006/table">
            <a:tbl>
              <a:tblPr/>
              <a:tblGrid>
                <a:gridCol w="4709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9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314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Business Need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39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Best-Fit Finance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39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262220"/>
                          </a:solidFill>
                        </a:rPr>
                        <a:t>Buy stock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Short-term loan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262220"/>
                          </a:solidFill>
                        </a:rPr>
                        <a:t>Purchase vehicle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Medium-term loan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262220"/>
                          </a:solidFill>
                        </a:rPr>
                        <a:t>Factory building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Long-term loan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262220"/>
                          </a:solidFill>
                        </a:rPr>
                        <a:t>Seasonal farming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Seasonal loan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262220"/>
                          </a:solidFill>
                        </a:rPr>
                        <a:t>Equipment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Asset finance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262220"/>
                          </a:solidFill>
                        </a:rPr>
                        <a:t>Emergencies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262220"/>
                          </a:solidFill>
                        </a:rPr>
                        <a:t>Savings</a:t>
                      </a:r>
                      <a:endParaRPr lang="en-US" sz="1600" dirty="0"/>
                    </a:p>
                  </a:txBody>
                  <a:tcPr marL="101600" marR="101600" marT="63500" marB="63500" anchor="ctr">
                    <a:lnL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D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 2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1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 — CHOOSING THE RIGHT FIT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Three Things Must Match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783080"/>
            <a:ext cx="3383280" cy="3840480"/>
          </a:xfrm>
          <a:prstGeom prst="roundRect">
            <a:avLst>
              <a:gd name="adj" fmla="val 2162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Text 3"/>
          <p:cNvSpPr/>
          <p:nvPr/>
        </p:nvSpPr>
        <p:spPr>
          <a:xfrm>
            <a:off x="822960" y="201168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B8D8C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3000" dirty="0"/>
          </a:p>
        </p:txBody>
      </p:sp>
      <p:sp>
        <p:nvSpPr>
          <p:cNvPr id="8" name="Shape 4"/>
          <p:cNvSpPr/>
          <p:nvPr/>
        </p:nvSpPr>
        <p:spPr>
          <a:xfrm>
            <a:off x="3017520" y="2057400"/>
            <a:ext cx="548640" cy="54864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5536" y="2185416"/>
            <a:ext cx="292608" cy="292608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834640"/>
            <a:ext cx="2834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Match Tenor to Purpose</a:t>
            </a:r>
            <a:endParaRPr lang="en-US" sz="1650" dirty="0"/>
          </a:p>
        </p:txBody>
      </p:sp>
      <p:sp>
        <p:nvSpPr>
          <p:cNvPr id="11" name="Text 6"/>
          <p:cNvSpPr/>
          <p:nvPr/>
        </p:nvSpPr>
        <p:spPr>
          <a:xfrm>
            <a:off x="822960" y="3611880"/>
            <a:ext cx="28346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6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Short-term needs should not be funded with long-term loans, and vice versa.</a:t>
            </a:r>
            <a:endParaRPr lang="en-US" sz="1600" dirty="0"/>
          </a:p>
        </p:txBody>
      </p:sp>
      <p:sp>
        <p:nvSpPr>
          <p:cNvPr id="12" name="Shape 7"/>
          <p:cNvSpPr/>
          <p:nvPr/>
        </p:nvSpPr>
        <p:spPr>
          <a:xfrm>
            <a:off x="4251960" y="1783080"/>
            <a:ext cx="3383280" cy="3840480"/>
          </a:xfrm>
          <a:prstGeom prst="roundRect">
            <a:avLst>
              <a:gd name="adj" fmla="val 2162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Text 8"/>
          <p:cNvSpPr/>
          <p:nvPr/>
        </p:nvSpPr>
        <p:spPr>
          <a:xfrm>
            <a:off x="4526280" y="201168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B8D8C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3000" dirty="0"/>
          </a:p>
        </p:txBody>
      </p:sp>
      <p:sp>
        <p:nvSpPr>
          <p:cNvPr id="14" name="Shape 9"/>
          <p:cNvSpPr/>
          <p:nvPr/>
        </p:nvSpPr>
        <p:spPr>
          <a:xfrm>
            <a:off x="6720840" y="2057400"/>
            <a:ext cx="548640" cy="54864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48856" y="2185416"/>
            <a:ext cx="292608" cy="292608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4526280" y="2834640"/>
            <a:ext cx="2834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Match Cost to Your Margin</a:t>
            </a:r>
            <a:endParaRPr lang="en-US" sz="1650" dirty="0"/>
          </a:p>
        </p:txBody>
      </p:sp>
      <p:sp>
        <p:nvSpPr>
          <p:cNvPr id="17" name="Text 11"/>
          <p:cNvSpPr/>
          <p:nvPr/>
        </p:nvSpPr>
        <p:spPr>
          <a:xfrm>
            <a:off x="4526280" y="3611880"/>
            <a:ext cx="28346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6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15% margin business cannot survive 30% financing costs.</a:t>
            </a:r>
            <a:endParaRPr lang="en-US" sz="1600" dirty="0"/>
          </a:p>
        </p:txBody>
      </p:sp>
      <p:sp>
        <p:nvSpPr>
          <p:cNvPr id="18" name="Shape 12"/>
          <p:cNvSpPr/>
          <p:nvPr/>
        </p:nvSpPr>
        <p:spPr>
          <a:xfrm>
            <a:off x="7955280" y="1783080"/>
            <a:ext cx="3383280" cy="3840480"/>
          </a:xfrm>
          <a:prstGeom prst="roundRect">
            <a:avLst>
              <a:gd name="adj" fmla="val 2162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Text 13"/>
          <p:cNvSpPr/>
          <p:nvPr/>
        </p:nvSpPr>
        <p:spPr>
          <a:xfrm>
            <a:off x="8229600" y="201168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B8D8C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3000" dirty="0"/>
          </a:p>
        </p:txBody>
      </p:sp>
      <p:sp>
        <p:nvSpPr>
          <p:cNvPr id="20" name="Shape 14"/>
          <p:cNvSpPr/>
          <p:nvPr/>
        </p:nvSpPr>
        <p:spPr>
          <a:xfrm>
            <a:off x="10424160" y="2057400"/>
            <a:ext cx="548640" cy="54864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52176" y="2185416"/>
            <a:ext cx="292608" cy="292608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8229600" y="2834640"/>
            <a:ext cx="2834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Match Structure to Cash Flow</a:t>
            </a:r>
            <a:endParaRPr lang="en-US" sz="1650" dirty="0"/>
          </a:p>
        </p:txBody>
      </p:sp>
      <p:sp>
        <p:nvSpPr>
          <p:cNvPr id="23" name="Text 16"/>
          <p:cNvSpPr/>
          <p:nvPr/>
        </p:nvSpPr>
        <p:spPr>
          <a:xfrm>
            <a:off x="8229600" y="3611880"/>
            <a:ext cx="28346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6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Seasonal businesses need repayment moratoriums, not flat monthly demands.</a:t>
            </a:r>
            <a:endParaRPr lang="en-US" sz="1600" dirty="0"/>
          </a:p>
        </p:txBody>
      </p:sp>
      <p:sp>
        <p:nvSpPr>
          <p:cNvPr id="24" name="Text 17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691C6-3765-B662-3758-CD703E121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>
            <a:extLst>
              <a:ext uri="{FF2B5EF4-FFF2-40B4-BE49-F238E27FC236}">
                <a16:creationId xmlns:a16="http://schemas.microsoft.com/office/drawing/2014/main" id="{2F116A17-A698-BE98-FA80-C3EBD577D0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>
            <a:extLst>
              <a:ext uri="{FF2B5EF4-FFF2-40B4-BE49-F238E27FC236}">
                <a16:creationId xmlns:a16="http://schemas.microsoft.com/office/drawing/2014/main" id="{040511DA-9A03-C567-F728-31EEB8678C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>
            <a:extLst>
              <a:ext uri="{FF2B5EF4-FFF2-40B4-BE49-F238E27FC236}">
                <a16:creationId xmlns:a16="http://schemas.microsoft.com/office/drawing/2014/main" id="{C62177F5-3068-3D9C-E72F-B5AF6E12C281}"/>
              </a:ext>
            </a:extLst>
          </p:cNvPr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OPENING</a:t>
            </a:r>
            <a:endParaRPr lang="en-US" sz="1200" dirty="0"/>
          </a:p>
        </p:txBody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5AF17E0F-943A-7260-FF4E-3ADDF54FEB10}"/>
              </a:ext>
            </a:extLst>
          </p:cNvPr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tale of two businesses</a:t>
            </a:r>
            <a:endParaRPr lang="en-US" sz="3000" dirty="0"/>
          </a:p>
        </p:txBody>
      </p:sp>
      <p:sp>
        <p:nvSpPr>
          <p:cNvPr id="12" name="Shape 7">
            <a:extLst>
              <a:ext uri="{FF2B5EF4-FFF2-40B4-BE49-F238E27FC236}">
                <a16:creationId xmlns:a16="http://schemas.microsoft.com/office/drawing/2014/main" id="{20930C81-60AA-D256-1488-0A65CEF8FB56}"/>
              </a:ext>
            </a:extLst>
          </p:cNvPr>
          <p:cNvSpPr/>
          <p:nvPr/>
        </p:nvSpPr>
        <p:spPr>
          <a:xfrm>
            <a:off x="548640" y="1737360"/>
            <a:ext cx="11091672" cy="4709160"/>
          </a:xfrm>
          <a:prstGeom prst="roundRect">
            <a:avLst>
              <a:gd name="adj" fmla="val 1860"/>
            </a:avLst>
          </a:prstGeom>
          <a:solidFill>
            <a:srgbClr val="E8F4EE"/>
          </a:solidFill>
          <a:ln/>
        </p:spPr>
      </p:sp>
      <p:sp>
        <p:nvSpPr>
          <p:cNvPr id="13" name="Shape 8">
            <a:extLst>
              <a:ext uri="{FF2B5EF4-FFF2-40B4-BE49-F238E27FC236}">
                <a16:creationId xmlns:a16="http://schemas.microsoft.com/office/drawing/2014/main" id="{00499DE2-3777-C2E2-90C2-511E877B8885}"/>
              </a:ext>
            </a:extLst>
          </p:cNvPr>
          <p:cNvSpPr/>
          <p:nvPr/>
        </p:nvSpPr>
        <p:spPr>
          <a:xfrm>
            <a:off x="6583680" y="2011680"/>
            <a:ext cx="548640" cy="548640"/>
          </a:xfrm>
          <a:prstGeom prst="ellipse">
            <a:avLst/>
          </a:prstGeom>
          <a:solidFill>
            <a:srgbClr val="F2DED6"/>
          </a:solidFill>
          <a:ln/>
        </p:spPr>
      </p:sp>
      <p:sp>
        <p:nvSpPr>
          <p:cNvPr id="16" name="Text 10">
            <a:extLst>
              <a:ext uri="{FF2B5EF4-FFF2-40B4-BE49-F238E27FC236}">
                <a16:creationId xmlns:a16="http://schemas.microsoft.com/office/drawing/2014/main" id="{895706BB-4E73-37B7-2768-8585E7068A99}"/>
              </a:ext>
            </a:extLst>
          </p:cNvPr>
          <p:cNvSpPr/>
          <p:nvPr/>
        </p:nvSpPr>
        <p:spPr>
          <a:xfrm>
            <a:off x="802257" y="3015571"/>
            <a:ext cx="10450039" cy="111648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250000"/>
              </a:lnSpc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chemeClr val="accent2">
                    <a:lumMod val="50000"/>
                  </a:schemeClr>
                </a:solidFill>
              </a:rPr>
              <a:t>In my many years in banking:</a:t>
            </a:r>
          </a:p>
          <a:p>
            <a:pPr marL="800100" lvl="1" indent="-342900">
              <a:lnSpc>
                <a:spcPct val="250000"/>
              </a:lnSpc>
              <a:buFontTx/>
              <a:buChar char="-"/>
            </a:pPr>
            <a:r>
              <a:rPr lang="en-GB" sz="2000" dirty="0">
                <a:solidFill>
                  <a:srgbClr val="C00000"/>
                </a:solidFill>
              </a:rPr>
              <a:t>I have seen businesses that started with almost nothing become thriving enterprises </a:t>
            </a:r>
          </a:p>
          <a:p>
            <a:pPr marL="800100" lvl="1" indent="-342900">
              <a:lnSpc>
                <a:spcPct val="250000"/>
              </a:lnSpc>
              <a:buFontTx/>
              <a:buChar char="-"/>
            </a:pPr>
            <a:r>
              <a:rPr lang="en-GB" sz="2000" dirty="0">
                <a:solidFill>
                  <a:srgbClr val="C00000"/>
                </a:solidFill>
              </a:rPr>
              <a:t>I've also seen businesses funded with millions of naira fail</a:t>
            </a:r>
          </a:p>
          <a:p>
            <a:pPr marL="800100" lvl="1" indent="-342900">
              <a:lnSpc>
                <a:spcPct val="250000"/>
              </a:lnSpc>
              <a:buFontTx/>
              <a:buChar char="-"/>
            </a:pPr>
            <a:r>
              <a:rPr lang="en-GB" sz="2000" dirty="0">
                <a:solidFill>
                  <a:srgbClr val="C00000"/>
                </a:solidFill>
              </a:rPr>
              <a:t>So, success is a function of the right financial discipline, not necessarily of access to fund</a:t>
            </a:r>
          </a:p>
          <a:p>
            <a:pPr marL="342900" indent="-342900">
              <a:lnSpc>
                <a:spcPct val="250000"/>
              </a:lnSpc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chemeClr val="accent2">
                    <a:lumMod val="50000"/>
                  </a:schemeClr>
                </a:solidFill>
              </a:rPr>
              <a:t>Today, we will discuss the role of finance in starting and growing businesses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Text 12">
            <a:extLst>
              <a:ext uri="{FF2B5EF4-FFF2-40B4-BE49-F238E27FC236}">
                <a16:creationId xmlns:a16="http://schemas.microsoft.com/office/drawing/2014/main" id="{C1CC81A3-BA01-EDC1-6C02-F0B057F86A00}"/>
              </a:ext>
            </a:extLst>
          </p:cNvPr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7741046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 — CHOOSING THE RIGHT FIT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When Business Money Funds Personal Life</a:t>
            </a:r>
            <a:endParaRPr lang="en-US" sz="2800" dirty="0"/>
          </a:p>
        </p:txBody>
      </p:sp>
      <p:sp>
        <p:nvSpPr>
          <p:cNvPr id="6" name="Shape 2"/>
          <p:cNvSpPr/>
          <p:nvPr/>
        </p:nvSpPr>
        <p:spPr>
          <a:xfrm>
            <a:off x="548640" y="1828800"/>
            <a:ext cx="457200" cy="457200"/>
          </a:xfrm>
          <a:prstGeom prst="ellipse">
            <a:avLst/>
          </a:prstGeom>
          <a:solidFill>
            <a:srgbClr val="F2DED6"/>
          </a:solidFill>
          <a:ln/>
        </p:spPr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656" y="1938528"/>
            <a:ext cx="237744" cy="237744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1188720" y="1810512"/>
            <a:ext cx="1005840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Funding weddings or ceremonies with business loans</a:t>
            </a:r>
            <a:endParaRPr lang="en-US" sz="2000" dirty="0"/>
          </a:p>
        </p:txBody>
      </p:sp>
      <p:sp>
        <p:nvSpPr>
          <p:cNvPr id="9" name="Shape 4"/>
          <p:cNvSpPr/>
          <p:nvPr/>
        </p:nvSpPr>
        <p:spPr>
          <a:xfrm>
            <a:off x="548640" y="2542032"/>
            <a:ext cx="457200" cy="457200"/>
          </a:xfrm>
          <a:prstGeom prst="ellipse">
            <a:avLst/>
          </a:prstGeom>
          <a:solidFill>
            <a:srgbClr val="F2DED6"/>
          </a:solidFill>
          <a:ln/>
        </p:spPr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656" y="2651760"/>
            <a:ext cx="237744" cy="237744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1188720" y="2523744"/>
            <a:ext cx="1005840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Buying luxury cars with working capital</a:t>
            </a:r>
            <a:endParaRPr lang="en-US" sz="2000" dirty="0"/>
          </a:p>
        </p:txBody>
      </p:sp>
      <p:sp>
        <p:nvSpPr>
          <p:cNvPr id="12" name="Shape 6"/>
          <p:cNvSpPr/>
          <p:nvPr/>
        </p:nvSpPr>
        <p:spPr>
          <a:xfrm>
            <a:off x="548640" y="3255264"/>
            <a:ext cx="457200" cy="457200"/>
          </a:xfrm>
          <a:prstGeom prst="ellipse">
            <a:avLst/>
          </a:prstGeom>
          <a:solidFill>
            <a:srgbClr val="F2DED6"/>
          </a:solidFill>
          <a:ln/>
        </p:spPr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656" y="3364992"/>
            <a:ext cx="237744" cy="237744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1188720" y="3236976"/>
            <a:ext cx="1005840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Paying school fees from supplier credit</a:t>
            </a:r>
            <a:endParaRPr lang="en-US" sz="2000" dirty="0"/>
          </a:p>
        </p:txBody>
      </p:sp>
      <p:sp>
        <p:nvSpPr>
          <p:cNvPr id="15" name="Shape 8"/>
          <p:cNvSpPr/>
          <p:nvPr/>
        </p:nvSpPr>
        <p:spPr>
          <a:xfrm>
            <a:off x="548640" y="3968496"/>
            <a:ext cx="457200" cy="457200"/>
          </a:xfrm>
          <a:prstGeom prst="ellipse">
            <a:avLst/>
          </a:prstGeom>
          <a:solidFill>
            <a:srgbClr val="F2DED6"/>
          </a:solidFill>
          <a:ln/>
        </p:spPr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656" y="4078224"/>
            <a:ext cx="237744" cy="237744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1188720" y="3950208"/>
            <a:ext cx="1005840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inventory money to buy land</a:t>
            </a:r>
            <a:endParaRPr lang="en-US" sz="2000" dirty="0"/>
          </a:p>
        </p:txBody>
      </p:sp>
      <p:sp>
        <p:nvSpPr>
          <p:cNvPr id="18" name="Shape 10"/>
          <p:cNvSpPr/>
          <p:nvPr/>
        </p:nvSpPr>
        <p:spPr>
          <a:xfrm>
            <a:off x="548640" y="4681728"/>
            <a:ext cx="457200" cy="457200"/>
          </a:xfrm>
          <a:prstGeom prst="ellipse">
            <a:avLst/>
          </a:prstGeom>
          <a:solidFill>
            <a:srgbClr val="F2DED6"/>
          </a:solidFill>
          <a:ln/>
        </p:spPr>
      </p:sp>
      <p:pic>
        <p:nvPicPr>
          <p:cNvPr id="19" name="Image 6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656" y="4791456"/>
            <a:ext cx="237744" cy="237744"/>
          </a:xfrm>
          <a:prstGeom prst="rect">
            <a:avLst/>
          </a:prstGeom>
        </p:spPr>
      </p:pic>
      <p:sp>
        <p:nvSpPr>
          <p:cNvPr id="20" name="Text 11"/>
          <p:cNvSpPr/>
          <p:nvPr/>
        </p:nvSpPr>
        <p:spPr>
          <a:xfrm>
            <a:off x="1188720" y="4663440"/>
            <a:ext cx="1005840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Funding travel from trade finance</a:t>
            </a:r>
            <a:endParaRPr lang="en-US" sz="2000" dirty="0"/>
          </a:p>
        </p:txBody>
      </p:sp>
      <p:sp>
        <p:nvSpPr>
          <p:cNvPr id="21" name="Shape 12"/>
          <p:cNvSpPr/>
          <p:nvPr/>
        </p:nvSpPr>
        <p:spPr>
          <a:xfrm>
            <a:off x="548640" y="5532120"/>
            <a:ext cx="11064240" cy="777240"/>
          </a:xfrm>
          <a:prstGeom prst="roundRect">
            <a:avLst>
              <a:gd name="adj" fmla="val 7059"/>
            </a:avLst>
          </a:prstGeom>
          <a:solidFill>
            <a:srgbClr val="DCF0E6"/>
          </a:solidFill>
          <a:ln/>
        </p:spPr>
      </p:sp>
      <p:sp>
        <p:nvSpPr>
          <p:cNvPr id="22" name="Text 13"/>
          <p:cNvSpPr/>
          <p:nvPr/>
        </p:nvSpPr>
        <p:spPr>
          <a:xfrm>
            <a:off x="822960" y="5532120"/>
            <a:ext cx="10515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i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None of these is illegal. All of them quietly destroy the working capital the business needs to survive.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3" name="Text 14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10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 — CHOOSING THE RIGHT FIT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Businesses Fail After Receiving Loans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691640"/>
            <a:ext cx="11064240" cy="777240"/>
          </a:xfrm>
          <a:prstGeom prst="roundRect">
            <a:avLst>
              <a:gd name="adj" fmla="val 7059"/>
            </a:avLst>
          </a:prstGeom>
          <a:solidFill>
            <a:srgbClr val="E8F4EE"/>
          </a:solidFill>
          <a:ln/>
        </p:spPr>
      </p:sp>
      <p:sp>
        <p:nvSpPr>
          <p:cNvPr id="7" name="Text 3"/>
          <p:cNvSpPr/>
          <p:nvPr/>
        </p:nvSpPr>
        <p:spPr>
          <a:xfrm>
            <a:off x="822960" y="1691640"/>
            <a:ext cx="10515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i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Usually not because of interest rates.</a:t>
            </a:r>
            <a:endParaRPr lang="en-US" sz="1700" dirty="0"/>
          </a:p>
        </p:txBody>
      </p:sp>
      <p:sp>
        <p:nvSpPr>
          <p:cNvPr id="8" name="Shape 4"/>
          <p:cNvSpPr/>
          <p:nvPr/>
        </p:nvSpPr>
        <p:spPr>
          <a:xfrm>
            <a:off x="548640" y="2834640"/>
            <a:ext cx="3520440" cy="1188720"/>
          </a:xfrm>
          <a:prstGeom prst="roundRect">
            <a:avLst>
              <a:gd name="adj" fmla="val 5385"/>
            </a:avLst>
          </a:prstGeom>
          <a:solidFill>
            <a:srgbClr val="FFFFFF"/>
          </a:solidFill>
          <a:ln/>
          <a:effectLst>
            <a:outerShdw blurRad="76200" dist="12700" dir="5400000" algn="bl" rotWithShape="0">
              <a:srgbClr val="000000">
                <a:alpha val="7000"/>
              </a:srgbClr>
            </a:outerShdw>
          </a:effectLst>
        </p:spPr>
      </p:sp>
      <p:sp>
        <p:nvSpPr>
          <p:cNvPr id="9" name="Text 5"/>
          <p:cNvSpPr/>
          <p:nvPr/>
        </p:nvSpPr>
        <p:spPr>
          <a:xfrm>
            <a:off x="731520" y="2834640"/>
            <a:ext cx="31546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Poor planning</a:t>
            </a:r>
            <a:endParaRPr lang="en-US" sz="1600" dirty="0"/>
          </a:p>
        </p:txBody>
      </p:sp>
      <p:sp>
        <p:nvSpPr>
          <p:cNvPr id="10" name="Shape 6"/>
          <p:cNvSpPr/>
          <p:nvPr/>
        </p:nvSpPr>
        <p:spPr>
          <a:xfrm>
            <a:off x="4343400" y="2834640"/>
            <a:ext cx="3520440" cy="1188720"/>
          </a:xfrm>
          <a:prstGeom prst="roundRect">
            <a:avLst>
              <a:gd name="adj" fmla="val 5385"/>
            </a:avLst>
          </a:prstGeom>
          <a:solidFill>
            <a:srgbClr val="FFFFFF"/>
          </a:solidFill>
          <a:ln/>
          <a:effectLst>
            <a:outerShdw blurRad="76200" dist="12700" dir="5400000" algn="bl" rotWithShape="0">
              <a:srgbClr val="000000">
                <a:alpha val="7000"/>
              </a:srgbClr>
            </a:outerShdw>
          </a:effectLst>
        </p:spPr>
      </p:sp>
      <p:sp>
        <p:nvSpPr>
          <p:cNvPr id="11" name="Text 7"/>
          <p:cNvSpPr/>
          <p:nvPr/>
        </p:nvSpPr>
        <p:spPr>
          <a:xfrm>
            <a:off x="4526280" y="2834640"/>
            <a:ext cx="31546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Poor records</a:t>
            </a:r>
            <a:endParaRPr lang="en-US" sz="1600" dirty="0"/>
          </a:p>
        </p:txBody>
      </p:sp>
      <p:sp>
        <p:nvSpPr>
          <p:cNvPr id="12" name="Shape 8"/>
          <p:cNvSpPr/>
          <p:nvPr/>
        </p:nvSpPr>
        <p:spPr>
          <a:xfrm>
            <a:off x="8138160" y="2834640"/>
            <a:ext cx="3520440" cy="1188720"/>
          </a:xfrm>
          <a:prstGeom prst="roundRect">
            <a:avLst>
              <a:gd name="adj" fmla="val 5385"/>
            </a:avLst>
          </a:prstGeom>
          <a:solidFill>
            <a:srgbClr val="FFFFFF"/>
          </a:solidFill>
          <a:ln/>
          <a:effectLst>
            <a:outerShdw blurRad="76200" dist="12700" dir="5400000" algn="bl" rotWithShape="0">
              <a:srgbClr val="000000">
                <a:alpha val="7000"/>
              </a:srgbClr>
            </a:outerShdw>
          </a:effectLst>
        </p:spPr>
      </p:sp>
      <p:sp>
        <p:nvSpPr>
          <p:cNvPr id="13" name="Text 9"/>
          <p:cNvSpPr/>
          <p:nvPr/>
        </p:nvSpPr>
        <p:spPr>
          <a:xfrm>
            <a:off x="8321040" y="2834640"/>
            <a:ext cx="31546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Diversion of funds</a:t>
            </a:r>
            <a:endParaRPr lang="en-US" sz="1600" dirty="0"/>
          </a:p>
        </p:txBody>
      </p:sp>
      <p:sp>
        <p:nvSpPr>
          <p:cNvPr id="14" name="Shape 10"/>
          <p:cNvSpPr/>
          <p:nvPr/>
        </p:nvSpPr>
        <p:spPr>
          <a:xfrm>
            <a:off x="548640" y="4251960"/>
            <a:ext cx="3520440" cy="1188720"/>
          </a:xfrm>
          <a:prstGeom prst="roundRect">
            <a:avLst>
              <a:gd name="adj" fmla="val 5385"/>
            </a:avLst>
          </a:prstGeom>
          <a:solidFill>
            <a:srgbClr val="FFFFFF"/>
          </a:solidFill>
          <a:ln/>
          <a:effectLst>
            <a:outerShdw blurRad="76200" dist="12700" dir="5400000" algn="bl" rotWithShape="0">
              <a:srgbClr val="000000">
                <a:alpha val="7000"/>
              </a:srgbClr>
            </a:outerShdw>
          </a:effectLst>
        </p:spPr>
      </p:sp>
      <p:sp>
        <p:nvSpPr>
          <p:cNvPr id="15" name="Text 11"/>
          <p:cNvSpPr/>
          <p:nvPr/>
        </p:nvSpPr>
        <p:spPr>
          <a:xfrm>
            <a:off x="731520" y="4251960"/>
            <a:ext cx="31546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 budgeting</a:t>
            </a:r>
            <a:endParaRPr lang="en-US" sz="1600" dirty="0"/>
          </a:p>
        </p:txBody>
      </p:sp>
      <p:sp>
        <p:nvSpPr>
          <p:cNvPr id="16" name="Shape 12"/>
          <p:cNvSpPr/>
          <p:nvPr/>
        </p:nvSpPr>
        <p:spPr>
          <a:xfrm>
            <a:off x="4343400" y="4251960"/>
            <a:ext cx="3520440" cy="1188720"/>
          </a:xfrm>
          <a:prstGeom prst="roundRect">
            <a:avLst>
              <a:gd name="adj" fmla="val 5385"/>
            </a:avLst>
          </a:prstGeom>
          <a:solidFill>
            <a:srgbClr val="FFFFFF"/>
          </a:solidFill>
          <a:ln/>
          <a:effectLst>
            <a:outerShdw blurRad="76200" dist="12700" dir="5400000" algn="bl" rotWithShape="0">
              <a:srgbClr val="000000">
                <a:alpha val="7000"/>
              </a:srgbClr>
            </a:outerShdw>
          </a:effectLst>
        </p:spPr>
      </p:sp>
      <p:sp>
        <p:nvSpPr>
          <p:cNvPr id="17" name="Text 13"/>
          <p:cNvSpPr/>
          <p:nvPr/>
        </p:nvSpPr>
        <p:spPr>
          <a:xfrm>
            <a:off x="4526280" y="4251960"/>
            <a:ext cx="31546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 monitoring</a:t>
            </a:r>
            <a:endParaRPr lang="en-US" sz="1600" dirty="0"/>
          </a:p>
        </p:txBody>
      </p:sp>
      <p:sp>
        <p:nvSpPr>
          <p:cNvPr id="18" name="Shape 14"/>
          <p:cNvSpPr/>
          <p:nvPr/>
        </p:nvSpPr>
        <p:spPr>
          <a:xfrm>
            <a:off x="8138160" y="4251960"/>
            <a:ext cx="3520440" cy="1188720"/>
          </a:xfrm>
          <a:prstGeom prst="roundRect">
            <a:avLst>
              <a:gd name="adj" fmla="val 5385"/>
            </a:avLst>
          </a:prstGeom>
          <a:solidFill>
            <a:srgbClr val="FFFFFF"/>
          </a:solidFill>
          <a:ln/>
          <a:effectLst>
            <a:outerShdw blurRad="76200" dist="12700" dir="5400000" algn="bl" rotWithShape="0">
              <a:srgbClr val="000000">
                <a:alpha val="7000"/>
              </a:srgbClr>
            </a:outerShdw>
          </a:effectLst>
        </p:spPr>
      </p:sp>
      <p:sp>
        <p:nvSpPr>
          <p:cNvPr id="19" name="Text 15"/>
          <p:cNvSpPr/>
          <p:nvPr/>
        </p:nvSpPr>
        <p:spPr>
          <a:xfrm>
            <a:off x="8321040" y="4251960"/>
            <a:ext cx="31546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 discipline</a:t>
            </a:r>
            <a:endParaRPr lang="en-US" sz="1600" dirty="0"/>
          </a:p>
        </p:txBody>
      </p:sp>
      <p:sp>
        <p:nvSpPr>
          <p:cNvPr id="20" name="Text 16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1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0220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548640" y="502920"/>
            <a:ext cx="640080" cy="640080"/>
          </a:xfrm>
          <a:prstGeom prst="ellipse">
            <a:avLst/>
          </a:prstGeom>
          <a:solidFill>
            <a:srgbClr val="043927"/>
          </a:solidFill>
          <a:ln/>
        </p:spPr>
      </p:sp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" y="667512"/>
            <a:ext cx="310896" cy="310896"/>
          </a:xfrm>
          <a:prstGeom prst="rect">
            <a:avLst/>
          </a:prstGeom>
        </p:spPr>
      </p:pic>
      <p:sp>
        <p:nvSpPr>
          <p:cNvPr id="6" name="Text 1"/>
          <p:cNvSpPr/>
          <p:nvPr/>
        </p:nvSpPr>
        <p:spPr>
          <a:xfrm>
            <a:off x="1417320" y="5486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BORROW WITH EYES OPEN</a:t>
            </a:r>
            <a:endParaRPr lang="en-US" sz="1400" dirty="0"/>
          </a:p>
        </p:txBody>
      </p:sp>
      <p:sp>
        <p:nvSpPr>
          <p:cNvPr id="7" name="Text 2"/>
          <p:cNvSpPr/>
          <p:nvPr/>
        </p:nvSpPr>
        <p:spPr>
          <a:xfrm>
            <a:off x="914400" y="2011680"/>
            <a:ext cx="10332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4000"/>
              </a:lnSpc>
              <a:buNone/>
            </a:pPr>
            <a:r>
              <a:rPr lang="en-US" sz="32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“The borrower is servant to the lender.”</a:t>
            </a:r>
            <a:endParaRPr lang="en-US" sz="3200" dirty="0"/>
          </a:p>
        </p:txBody>
      </p:sp>
      <p:sp>
        <p:nvSpPr>
          <p:cNvPr id="8" name="Text 3"/>
          <p:cNvSpPr/>
          <p:nvPr/>
        </p:nvSpPr>
        <p:spPr>
          <a:xfrm>
            <a:off x="914400" y="33375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PROVERBS 22:7</a:t>
            </a:r>
            <a:endParaRPr lang="en-US" sz="1300" dirty="0"/>
          </a:p>
        </p:txBody>
      </p:sp>
      <p:sp>
        <p:nvSpPr>
          <p:cNvPr id="9" name="Shape 4"/>
          <p:cNvSpPr/>
          <p:nvPr/>
        </p:nvSpPr>
        <p:spPr>
          <a:xfrm>
            <a:off x="0" y="4297680"/>
            <a:ext cx="12188952" cy="1828800"/>
          </a:xfrm>
          <a:prstGeom prst="rect">
            <a:avLst/>
          </a:prstGeom>
          <a:solidFill>
            <a:srgbClr val="043927"/>
          </a:solidFill>
          <a:ln/>
        </p:spPr>
      </p:sp>
      <p:sp>
        <p:nvSpPr>
          <p:cNvPr id="10" name="Text 5"/>
          <p:cNvSpPr/>
          <p:nvPr/>
        </p:nvSpPr>
        <p:spPr>
          <a:xfrm>
            <a:off x="914400" y="4297680"/>
            <a:ext cx="103327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not ‘never borrow.’ It is a call to know exactly what you are agreeing to — before you sign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1" name="Text 6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A78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</a:t>
            </a:r>
            <a:endParaRPr lang="en-US" sz="10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0220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 — DISCUSSION</a:t>
            </a:r>
            <a:endParaRPr lang="en-US" sz="1200" dirty="0"/>
          </a:p>
        </p:txBody>
      </p:sp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914400"/>
            <a:ext cx="502920" cy="502920"/>
          </a:xfrm>
          <a:prstGeom prst="rect">
            <a:avLst/>
          </a:prstGeom>
        </p:spPr>
      </p:pic>
      <p:sp>
        <p:nvSpPr>
          <p:cNvPr id="6" name="Text 1"/>
          <p:cNvSpPr/>
          <p:nvPr/>
        </p:nvSpPr>
        <p:spPr>
          <a:xfrm>
            <a:off x="1280160" y="960120"/>
            <a:ext cx="8686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15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QUESTION WORTH SITTING WITH</a:t>
            </a:r>
            <a:endParaRPr lang="en-US" sz="1400" dirty="0"/>
          </a:p>
        </p:txBody>
      </p:sp>
      <p:sp>
        <p:nvSpPr>
          <p:cNvPr id="7" name="Text 2"/>
          <p:cNvSpPr/>
          <p:nvPr/>
        </p:nvSpPr>
        <p:spPr>
          <a:xfrm>
            <a:off x="640080" y="201168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32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“Has the right financing ever rescued a season for your business — or has the wrong financing ever nearly broken one?”</a:t>
            </a:r>
            <a:endParaRPr lang="en-US" sz="2400" dirty="0"/>
          </a:p>
        </p:txBody>
      </p:sp>
      <p:sp>
        <p:nvSpPr>
          <p:cNvPr id="9" name="Text 4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A78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10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 — A FAMILIAR PICTURE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Pharmacy's Inventory Discipline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737360"/>
            <a:ext cx="11064240" cy="4023360"/>
          </a:xfrm>
          <a:prstGeom prst="roundRect">
            <a:avLst>
              <a:gd name="adj" fmla="val 1818"/>
            </a:avLst>
          </a:prstGeom>
          <a:solidFill>
            <a:srgbClr val="E8F4EE"/>
          </a:solidFill>
          <a:ln/>
        </p:spPr>
      </p:sp>
      <p:sp>
        <p:nvSpPr>
          <p:cNvPr id="7" name="Shape 3"/>
          <p:cNvSpPr/>
          <p:nvPr/>
        </p:nvSpPr>
        <p:spPr>
          <a:xfrm>
            <a:off x="914400" y="2057400"/>
            <a:ext cx="640080" cy="640080"/>
          </a:xfrm>
          <a:prstGeom prst="ellipse">
            <a:avLst/>
          </a:prstGeom>
          <a:solidFill>
            <a:srgbClr val="C8E6D4"/>
          </a:solidFill>
          <a:ln/>
        </p:spPr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8992" y="2221992"/>
            <a:ext cx="329184" cy="329184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1737360" y="2011680"/>
            <a:ext cx="9326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200"/>
              </a:lnSpc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Medicines expire. Cash tied up in slow-moving stock is cash that cannot restock fast-moving items.</a:t>
            </a:r>
            <a:endParaRPr lang="en-US" sz="1600" dirty="0"/>
          </a:p>
        </p:txBody>
      </p:sp>
      <p:sp>
        <p:nvSpPr>
          <p:cNvPr id="10" name="Text 5"/>
          <p:cNvSpPr/>
          <p:nvPr/>
        </p:nvSpPr>
        <p:spPr>
          <a:xfrm>
            <a:off x="1737360" y="3108960"/>
            <a:ext cx="9144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200000"/>
              </a:lnSpc>
              <a:buNone/>
            </a:pPr>
            <a:r>
              <a:rPr lang="en-US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pharmacy that tracks inventory turnover closely will know exactly when financing is needed for restocking — and exactly when it isn't, because cash is already cycling fast enough on its own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1" name="Text 6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10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0220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8686800" y="-1828800"/>
            <a:ext cx="6400800" cy="6400800"/>
          </a:xfrm>
          <a:prstGeom prst="ellipse">
            <a:avLst/>
          </a:prstGeom>
          <a:solidFill>
            <a:srgbClr val="043927">
              <a:alpha val="55000"/>
            </a:srgbClr>
          </a:solidFill>
          <a:ln/>
        </p:spPr>
      </p:sp>
      <p:sp>
        <p:nvSpPr>
          <p:cNvPr id="5" name="Text 1"/>
          <p:cNvSpPr/>
          <p:nvPr/>
        </p:nvSpPr>
        <p:spPr>
          <a:xfrm>
            <a:off x="640080" y="2286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 OF 6</a:t>
            </a:r>
            <a:endParaRPr lang="en-US" sz="1400" dirty="0"/>
          </a:p>
        </p:txBody>
      </p:sp>
      <p:sp>
        <p:nvSpPr>
          <p:cNvPr id="6" name="Shape 2"/>
          <p:cNvSpPr/>
          <p:nvPr/>
        </p:nvSpPr>
        <p:spPr>
          <a:xfrm>
            <a:off x="640080" y="2788920"/>
            <a:ext cx="822960" cy="822960"/>
          </a:xfrm>
          <a:prstGeom prst="ellipse">
            <a:avLst/>
          </a:prstGeom>
          <a:solidFill>
            <a:srgbClr val="043927"/>
          </a:solidFill>
          <a:ln/>
        </p:spPr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1248" y="2990088"/>
            <a:ext cx="420624" cy="420624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640080" y="374904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Bookkeeping Discipline</a:t>
            </a:r>
            <a:endParaRPr lang="en-US" sz="3400" dirty="0"/>
          </a:p>
        </p:txBody>
      </p:sp>
      <p:sp>
        <p:nvSpPr>
          <p:cNvPr id="9" name="Text 4"/>
          <p:cNvSpPr/>
          <p:nvPr/>
        </p:nvSpPr>
        <p:spPr>
          <a:xfrm>
            <a:off x="640080" y="4754880"/>
            <a:ext cx="9601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records that get you financed, and the discipline that sustains you</a:t>
            </a:r>
            <a:endParaRPr lang="en-US" sz="1700" dirty="0"/>
          </a:p>
        </p:txBody>
      </p:sp>
      <p:sp>
        <p:nvSpPr>
          <p:cNvPr id="10" name="Text 5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A78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10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 — BOOKKEEPING DISCIPLINE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Before You Seek Financing</a:t>
            </a:r>
            <a:endParaRPr lang="en-US" sz="3000" dirty="0"/>
          </a:p>
        </p:txBody>
      </p:sp>
      <p:sp>
        <p:nvSpPr>
          <p:cNvPr id="6" name="Text 2"/>
          <p:cNvSpPr/>
          <p:nvPr/>
        </p:nvSpPr>
        <p:spPr>
          <a:xfrm>
            <a:off x="548640" y="1554480"/>
            <a:ext cx="10789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Lenders love businesses that keep records. Even a small trader can begin with a notebook or a spreadsheet.</a:t>
            </a:r>
            <a:endParaRPr lang="en-US" sz="1500" dirty="0"/>
          </a:p>
        </p:txBody>
      </p:sp>
      <p:sp>
        <p:nvSpPr>
          <p:cNvPr id="7" name="Shape 3"/>
          <p:cNvSpPr/>
          <p:nvPr/>
        </p:nvSpPr>
        <p:spPr>
          <a:xfrm>
            <a:off x="548640" y="2423160"/>
            <a:ext cx="3520440" cy="86868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/>
          <a:effectLst>
            <a:outerShdw blurRad="63500" dist="12700" dir="5400000" algn="bl" rotWithShape="0">
              <a:srgbClr val="000000">
                <a:alpha val="6000"/>
              </a:srgbClr>
            </a:outerShdw>
          </a:effectLst>
        </p:spPr>
      </p:sp>
      <p:sp>
        <p:nvSpPr>
          <p:cNvPr id="8" name="Shape 4"/>
          <p:cNvSpPr/>
          <p:nvPr/>
        </p:nvSpPr>
        <p:spPr>
          <a:xfrm>
            <a:off x="713232" y="2606040"/>
            <a:ext cx="502920" cy="50292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2960" y="2715768"/>
            <a:ext cx="274320" cy="27432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325880" y="2423160"/>
            <a:ext cx="2606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00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Sales Book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11" name="Shape 6"/>
          <p:cNvSpPr/>
          <p:nvPr/>
        </p:nvSpPr>
        <p:spPr>
          <a:xfrm>
            <a:off x="4343400" y="2423160"/>
            <a:ext cx="3520440" cy="86868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/>
          <a:effectLst>
            <a:outerShdw blurRad="63500" dist="12700" dir="5400000" algn="bl" rotWithShape="0">
              <a:srgbClr val="000000">
                <a:alpha val="6000"/>
              </a:srgbClr>
            </a:outerShdw>
          </a:effectLst>
        </p:spPr>
      </p:sp>
      <p:sp>
        <p:nvSpPr>
          <p:cNvPr id="12" name="Shape 7"/>
          <p:cNvSpPr/>
          <p:nvPr/>
        </p:nvSpPr>
        <p:spPr>
          <a:xfrm>
            <a:off x="4507992" y="2606040"/>
            <a:ext cx="502920" cy="50292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7720" y="2715768"/>
            <a:ext cx="274320" cy="27432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5120640" y="2423160"/>
            <a:ext cx="2606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Purchase Book</a:t>
            </a:r>
            <a:endParaRPr lang="en-US" sz="1600" dirty="0"/>
          </a:p>
        </p:txBody>
      </p:sp>
      <p:sp>
        <p:nvSpPr>
          <p:cNvPr id="15" name="Shape 9"/>
          <p:cNvSpPr/>
          <p:nvPr/>
        </p:nvSpPr>
        <p:spPr>
          <a:xfrm>
            <a:off x="8138160" y="2423160"/>
            <a:ext cx="3520440" cy="86868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/>
          <a:effectLst>
            <a:outerShdw blurRad="63500" dist="12700" dir="5400000" algn="bl" rotWithShape="0">
              <a:srgbClr val="000000">
                <a:alpha val="6000"/>
              </a:srgbClr>
            </a:outerShdw>
          </a:effectLst>
        </p:spPr>
      </p:sp>
      <p:sp>
        <p:nvSpPr>
          <p:cNvPr id="16" name="Shape 10"/>
          <p:cNvSpPr/>
          <p:nvPr/>
        </p:nvSpPr>
        <p:spPr>
          <a:xfrm>
            <a:off x="8302752" y="2606040"/>
            <a:ext cx="502920" cy="50292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12480" y="2715768"/>
            <a:ext cx="274320" cy="274320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8915400" y="2423160"/>
            <a:ext cx="2606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00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Cash Book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19" name="Shape 12"/>
          <p:cNvSpPr/>
          <p:nvPr/>
        </p:nvSpPr>
        <p:spPr>
          <a:xfrm>
            <a:off x="548640" y="3502152"/>
            <a:ext cx="3520440" cy="86868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/>
          <a:effectLst>
            <a:outerShdw blurRad="63500" dist="12700" dir="5400000" algn="bl" rotWithShape="0">
              <a:srgbClr val="000000">
                <a:alpha val="6000"/>
              </a:srgbClr>
            </a:outerShdw>
          </a:effectLst>
        </p:spPr>
      </p:sp>
      <p:sp>
        <p:nvSpPr>
          <p:cNvPr id="20" name="Shape 13"/>
          <p:cNvSpPr/>
          <p:nvPr/>
        </p:nvSpPr>
        <p:spPr>
          <a:xfrm>
            <a:off x="713232" y="3685032"/>
            <a:ext cx="502920" cy="50292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21" name="Image 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2960" y="3794760"/>
            <a:ext cx="274320" cy="274320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1325880" y="3502152"/>
            <a:ext cx="2606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Expense Register</a:t>
            </a:r>
            <a:endParaRPr lang="en-US" sz="1600" dirty="0"/>
          </a:p>
        </p:txBody>
      </p:sp>
      <p:sp>
        <p:nvSpPr>
          <p:cNvPr id="23" name="Shape 15"/>
          <p:cNvSpPr/>
          <p:nvPr/>
        </p:nvSpPr>
        <p:spPr>
          <a:xfrm>
            <a:off x="4343400" y="3502152"/>
            <a:ext cx="3520440" cy="86868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/>
          <a:effectLst>
            <a:outerShdw blurRad="63500" dist="12700" dir="5400000" algn="bl" rotWithShape="0">
              <a:srgbClr val="000000">
                <a:alpha val="6000"/>
              </a:srgbClr>
            </a:outerShdw>
          </a:effectLst>
        </p:spPr>
      </p:sp>
      <p:sp>
        <p:nvSpPr>
          <p:cNvPr id="24" name="Shape 16"/>
          <p:cNvSpPr/>
          <p:nvPr/>
        </p:nvSpPr>
        <p:spPr>
          <a:xfrm>
            <a:off x="4507992" y="3685032"/>
            <a:ext cx="502920" cy="50292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25" name="Image 6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7720" y="3794760"/>
            <a:ext cx="274320" cy="274320"/>
          </a:xfrm>
          <a:prstGeom prst="rect">
            <a:avLst/>
          </a:prstGeom>
        </p:spPr>
      </p:pic>
      <p:sp>
        <p:nvSpPr>
          <p:cNvPr id="26" name="Text 17"/>
          <p:cNvSpPr/>
          <p:nvPr/>
        </p:nvSpPr>
        <p:spPr>
          <a:xfrm>
            <a:off x="5120640" y="3502152"/>
            <a:ext cx="2606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00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Inventory Register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27" name="Shape 18"/>
          <p:cNvSpPr/>
          <p:nvPr/>
        </p:nvSpPr>
        <p:spPr>
          <a:xfrm>
            <a:off x="8138160" y="3502152"/>
            <a:ext cx="3520440" cy="86868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/>
          <a:effectLst>
            <a:outerShdw blurRad="63500" dist="12700" dir="5400000" algn="bl" rotWithShape="0">
              <a:srgbClr val="000000">
                <a:alpha val="6000"/>
              </a:srgbClr>
            </a:outerShdw>
          </a:effectLst>
        </p:spPr>
      </p:sp>
      <p:sp>
        <p:nvSpPr>
          <p:cNvPr id="28" name="Shape 19"/>
          <p:cNvSpPr/>
          <p:nvPr/>
        </p:nvSpPr>
        <p:spPr>
          <a:xfrm>
            <a:off x="8302752" y="3685032"/>
            <a:ext cx="502920" cy="50292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29" name="Image 7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12480" y="3794760"/>
            <a:ext cx="274320" cy="274320"/>
          </a:xfrm>
          <a:prstGeom prst="rect">
            <a:avLst/>
          </a:prstGeom>
        </p:spPr>
      </p:pic>
      <p:sp>
        <p:nvSpPr>
          <p:cNvPr id="30" name="Text 20"/>
          <p:cNvSpPr/>
          <p:nvPr/>
        </p:nvSpPr>
        <p:spPr>
          <a:xfrm>
            <a:off x="8915400" y="3502152"/>
            <a:ext cx="2606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Customer Ledger</a:t>
            </a:r>
            <a:endParaRPr lang="en-US" sz="1600" dirty="0"/>
          </a:p>
        </p:txBody>
      </p:sp>
      <p:sp>
        <p:nvSpPr>
          <p:cNvPr id="31" name="Shape 21"/>
          <p:cNvSpPr/>
          <p:nvPr/>
        </p:nvSpPr>
        <p:spPr>
          <a:xfrm>
            <a:off x="548640" y="4581144"/>
            <a:ext cx="3520440" cy="86868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/>
          <a:effectLst>
            <a:outerShdw blurRad="63500" dist="12700" dir="5400000" algn="bl" rotWithShape="0">
              <a:srgbClr val="000000">
                <a:alpha val="6000"/>
              </a:srgbClr>
            </a:outerShdw>
          </a:effectLst>
        </p:spPr>
      </p:sp>
      <p:sp>
        <p:nvSpPr>
          <p:cNvPr id="32" name="Shape 22"/>
          <p:cNvSpPr/>
          <p:nvPr/>
        </p:nvSpPr>
        <p:spPr>
          <a:xfrm>
            <a:off x="713232" y="4764024"/>
            <a:ext cx="502920" cy="50292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33" name="Image 8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2960" y="4873752"/>
            <a:ext cx="274320" cy="274320"/>
          </a:xfrm>
          <a:prstGeom prst="rect">
            <a:avLst/>
          </a:prstGeom>
        </p:spPr>
      </p:pic>
      <p:sp>
        <p:nvSpPr>
          <p:cNvPr id="34" name="Text 23"/>
          <p:cNvSpPr/>
          <p:nvPr/>
        </p:nvSpPr>
        <p:spPr>
          <a:xfrm>
            <a:off x="1325880" y="4581144"/>
            <a:ext cx="2606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Supplier Ledger</a:t>
            </a:r>
            <a:endParaRPr lang="en-US" sz="1600" dirty="0"/>
          </a:p>
        </p:txBody>
      </p:sp>
      <p:sp>
        <p:nvSpPr>
          <p:cNvPr id="35" name="Shape 24"/>
          <p:cNvSpPr/>
          <p:nvPr/>
        </p:nvSpPr>
        <p:spPr>
          <a:xfrm>
            <a:off x="4343400" y="4581144"/>
            <a:ext cx="3520440" cy="86868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/>
          <a:effectLst>
            <a:outerShdw blurRad="63500" dist="12700" dir="5400000" algn="bl" rotWithShape="0">
              <a:srgbClr val="000000">
                <a:alpha val="6000"/>
              </a:srgbClr>
            </a:outerShdw>
          </a:effectLst>
        </p:spPr>
      </p:sp>
      <p:sp>
        <p:nvSpPr>
          <p:cNvPr id="36" name="Shape 25"/>
          <p:cNvSpPr/>
          <p:nvPr/>
        </p:nvSpPr>
        <p:spPr>
          <a:xfrm>
            <a:off x="4507992" y="4764024"/>
            <a:ext cx="502920" cy="50292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37" name="Image 9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7720" y="4873752"/>
            <a:ext cx="274320" cy="274320"/>
          </a:xfrm>
          <a:prstGeom prst="rect">
            <a:avLst/>
          </a:prstGeom>
        </p:spPr>
      </p:pic>
      <p:sp>
        <p:nvSpPr>
          <p:cNvPr id="38" name="Text 26"/>
          <p:cNvSpPr/>
          <p:nvPr/>
        </p:nvSpPr>
        <p:spPr>
          <a:xfrm>
            <a:off x="5120640" y="4581144"/>
            <a:ext cx="2606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00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Bank Statement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39" name="Shape 27"/>
          <p:cNvSpPr/>
          <p:nvPr/>
        </p:nvSpPr>
        <p:spPr>
          <a:xfrm>
            <a:off x="8138160" y="4581144"/>
            <a:ext cx="3520440" cy="86868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/>
          <a:effectLst>
            <a:outerShdw blurRad="63500" dist="12700" dir="5400000" algn="bl" rotWithShape="0">
              <a:srgbClr val="000000">
                <a:alpha val="6000"/>
              </a:srgbClr>
            </a:outerShdw>
          </a:effectLst>
        </p:spPr>
      </p:sp>
      <p:sp>
        <p:nvSpPr>
          <p:cNvPr id="40" name="Shape 28"/>
          <p:cNvSpPr/>
          <p:nvPr/>
        </p:nvSpPr>
        <p:spPr>
          <a:xfrm>
            <a:off x="8302752" y="4764024"/>
            <a:ext cx="502920" cy="50292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41" name="Image 10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12480" y="4873752"/>
            <a:ext cx="274320" cy="274320"/>
          </a:xfrm>
          <a:prstGeom prst="rect">
            <a:avLst/>
          </a:prstGeom>
        </p:spPr>
      </p:pic>
      <p:sp>
        <p:nvSpPr>
          <p:cNvPr id="42" name="Text 29"/>
          <p:cNvSpPr/>
          <p:nvPr/>
        </p:nvSpPr>
        <p:spPr>
          <a:xfrm>
            <a:off x="8915400" y="4581144"/>
            <a:ext cx="2606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00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Loan Repayment History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43" name="Text 30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</a:t>
            </a:r>
            <a:endParaRPr lang="en-US" sz="10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 — BOOKKEEPING DISCIPLINE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Complete Register Set (1 of 2)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920240"/>
            <a:ext cx="420624" cy="420624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52" y="1995952"/>
            <a:ext cx="231343" cy="231343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1143000" y="1901952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Book — every transaction, recorded the day it happens</a:t>
            </a:r>
            <a:endParaRPr lang="en-US" sz="1600" dirty="0"/>
          </a:p>
        </p:txBody>
      </p:sp>
      <p:sp>
        <p:nvSpPr>
          <p:cNvPr id="9" name="Shape 4"/>
          <p:cNvSpPr/>
          <p:nvPr/>
        </p:nvSpPr>
        <p:spPr>
          <a:xfrm>
            <a:off x="548640" y="2615184"/>
            <a:ext cx="420624" cy="420624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52" y="2690896"/>
            <a:ext cx="231343" cy="231343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1143000" y="2596896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Purchase Book — what you bought, from whom, and at what cost</a:t>
            </a:r>
            <a:endParaRPr lang="en-US" sz="1600" dirty="0"/>
          </a:p>
        </p:txBody>
      </p:sp>
      <p:sp>
        <p:nvSpPr>
          <p:cNvPr id="12" name="Shape 6"/>
          <p:cNvSpPr/>
          <p:nvPr/>
        </p:nvSpPr>
        <p:spPr>
          <a:xfrm>
            <a:off x="548640" y="3310128"/>
            <a:ext cx="420624" cy="420624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52" y="3385840"/>
            <a:ext cx="231343" cy="231343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1143000" y="3291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Book — cash in and cash out, reconciled daily or weekly</a:t>
            </a:r>
            <a:endParaRPr lang="en-US" sz="1600" dirty="0"/>
          </a:p>
        </p:txBody>
      </p:sp>
      <p:sp>
        <p:nvSpPr>
          <p:cNvPr id="15" name="Shape 8"/>
          <p:cNvSpPr/>
          <p:nvPr/>
        </p:nvSpPr>
        <p:spPr>
          <a:xfrm>
            <a:off x="548640" y="4005072"/>
            <a:ext cx="420624" cy="420624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52" y="4080784"/>
            <a:ext cx="231343" cy="231343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1143000" y="3986784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Expense Register — every operating cost, categorized</a:t>
            </a:r>
            <a:endParaRPr lang="en-US" sz="1600" dirty="0"/>
          </a:p>
        </p:txBody>
      </p:sp>
      <p:sp>
        <p:nvSpPr>
          <p:cNvPr id="18" name="Shape 10"/>
          <p:cNvSpPr/>
          <p:nvPr/>
        </p:nvSpPr>
        <p:spPr>
          <a:xfrm>
            <a:off x="548640" y="4700016"/>
            <a:ext cx="420624" cy="420624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19" name="Image 6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52" y="4775728"/>
            <a:ext cx="231343" cy="231343"/>
          </a:xfrm>
          <a:prstGeom prst="rect">
            <a:avLst/>
          </a:prstGeom>
        </p:spPr>
      </p:pic>
      <p:sp>
        <p:nvSpPr>
          <p:cNvPr id="20" name="Text 11"/>
          <p:cNvSpPr/>
          <p:nvPr/>
        </p:nvSpPr>
        <p:spPr>
          <a:xfrm>
            <a:off x="1143000" y="4681728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Inventory Register — stock levels, movement, valuation</a:t>
            </a:r>
            <a:endParaRPr lang="en-US" sz="1600" dirty="0"/>
          </a:p>
        </p:txBody>
      </p:sp>
      <p:sp>
        <p:nvSpPr>
          <p:cNvPr id="21" name="Text 12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</a:t>
            </a:r>
            <a:endParaRPr lang="en-US" sz="10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 — BOOKKEEPING DISCIPLINE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Complete Register Set (2 of 2)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920240"/>
            <a:ext cx="420624" cy="420624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52" y="1995952"/>
            <a:ext cx="231343" cy="231343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1143000" y="1901952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Ledger — who owes you, and since when</a:t>
            </a:r>
            <a:endParaRPr lang="en-US" sz="1600" dirty="0"/>
          </a:p>
        </p:txBody>
      </p:sp>
      <p:sp>
        <p:nvSpPr>
          <p:cNvPr id="9" name="Shape 4"/>
          <p:cNvSpPr/>
          <p:nvPr/>
        </p:nvSpPr>
        <p:spPr>
          <a:xfrm>
            <a:off x="548640" y="2615184"/>
            <a:ext cx="420624" cy="420624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52" y="2690896"/>
            <a:ext cx="231343" cy="231343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1143000" y="2596896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 Ledger — who you owe, and when it's due</a:t>
            </a:r>
            <a:endParaRPr lang="en-US" sz="1600" dirty="0"/>
          </a:p>
        </p:txBody>
      </p:sp>
      <p:sp>
        <p:nvSpPr>
          <p:cNvPr id="12" name="Shape 6"/>
          <p:cNvSpPr/>
          <p:nvPr/>
        </p:nvSpPr>
        <p:spPr>
          <a:xfrm>
            <a:off x="548640" y="3310128"/>
            <a:ext cx="420624" cy="420624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52" y="3385840"/>
            <a:ext cx="231343" cy="231343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1143000" y="3291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 Statement — reconciled monthly against your cash book</a:t>
            </a:r>
            <a:endParaRPr lang="en-US" sz="1600" dirty="0"/>
          </a:p>
        </p:txBody>
      </p:sp>
      <p:sp>
        <p:nvSpPr>
          <p:cNvPr id="15" name="Shape 8"/>
          <p:cNvSpPr/>
          <p:nvPr/>
        </p:nvSpPr>
        <p:spPr>
          <a:xfrm>
            <a:off x="548640" y="4005072"/>
            <a:ext cx="420624" cy="420624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52" y="4080784"/>
            <a:ext cx="231343" cy="231343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1143000" y="3986784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Invoices &amp; Receipts — your paper trail for every transaction</a:t>
            </a:r>
            <a:endParaRPr lang="en-US" sz="1600" dirty="0"/>
          </a:p>
        </p:txBody>
      </p:sp>
      <p:sp>
        <p:nvSpPr>
          <p:cNvPr id="18" name="Shape 10"/>
          <p:cNvSpPr/>
          <p:nvPr/>
        </p:nvSpPr>
        <p:spPr>
          <a:xfrm>
            <a:off x="548640" y="4700016"/>
            <a:ext cx="420624" cy="420624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19" name="Image 6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52" y="4775728"/>
            <a:ext cx="231343" cy="231343"/>
          </a:xfrm>
          <a:prstGeom prst="rect">
            <a:avLst/>
          </a:prstGeom>
        </p:spPr>
      </p:pic>
      <p:sp>
        <p:nvSpPr>
          <p:cNvPr id="20" name="Text 11"/>
          <p:cNvSpPr/>
          <p:nvPr/>
        </p:nvSpPr>
        <p:spPr>
          <a:xfrm>
            <a:off x="1143000" y="4681728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Loan Repayment History — a clean record strengthens your next application</a:t>
            </a:r>
            <a:endParaRPr lang="en-US" sz="1600" dirty="0"/>
          </a:p>
        </p:txBody>
      </p:sp>
      <p:sp>
        <p:nvSpPr>
          <p:cNvPr id="21" name="Text 12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</a:t>
            </a:r>
            <a:endParaRPr lang="en-US" sz="10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0220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 — FROM THE CREDIT SIDE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Lenders Actually Look For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920240"/>
            <a:ext cx="11064240" cy="3566160"/>
          </a:xfrm>
          <a:prstGeom prst="roundRect">
            <a:avLst>
              <a:gd name="adj" fmla="val 2564"/>
            </a:avLst>
          </a:prstGeom>
          <a:solidFill>
            <a:srgbClr val="043927"/>
          </a:solidFill>
          <a:ln/>
          <a:effectLst>
            <a:outerShdw blurRad="127000" dist="38100" dir="54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5840" y="2286000"/>
            <a:ext cx="502920" cy="502920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1691640" y="2331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15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CREDIT SIDE OF THE TABLE</a:t>
            </a:r>
            <a:endParaRPr lang="en-US" sz="1300" dirty="0"/>
          </a:p>
        </p:txBody>
      </p:sp>
      <p:sp>
        <p:nvSpPr>
          <p:cNvPr id="9" name="Text 4"/>
          <p:cNvSpPr/>
          <p:nvPr/>
        </p:nvSpPr>
        <p:spPr>
          <a:xfrm>
            <a:off x="1005840" y="2926080"/>
            <a:ext cx="9966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32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Lenders are not looking for perfection.</a:t>
            </a:r>
            <a:endParaRPr lang="en-US" sz="2400" dirty="0"/>
          </a:p>
          <a:p>
            <a:pPr marL="0" indent="0">
              <a:lnSpc>
                <a:spcPts val="32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They are looking for consistency and traceability</a:t>
            </a:r>
            <a:endParaRPr lang="en-US" sz="2400" dirty="0"/>
          </a:p>
        </p:txBody>
      </p:sp>
      <p:sp>
        <p:nvSpPr>
          <p:cNvPr id="10" name="Shape 5"/>
          <p:cNvSpPr/>
          <p:nvPr/>
        </p:nvSpPr>
        <p:spPr>
          <a:xfrm>
            <a:off x="1005840" y="4343400"/>
            <a:ext cx="9966960" cy="0"/>
          </a:xfrm>
          <a:prstGeom prst="line">
            <a:avLst/>
          </a:prstGeom>
          <a:noFill/>
          <a:ln w="12700">
            <a:solidFill>
              <a:srgbClr val="1A6B3C"/>
            </a:solidFill>
            <a:prstDash val="dash"/>
          </a:ln>
        </p:spPr>
      </p:sp>
      <p:sp>
        <p:nvSpPr>
          <p:cNvPr id="11" name="Text 6"/>
          <p:cNvSpPr/>
          <p:nvPr/>
        </p:nvSpPr>
        <p:spPr>
          <a:xfrm>
            <a:off x="1005840" y="4526280"/>
            <a:ext cx="9966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CC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months of organized, honest records will get you approved faster than one polished document we cannot verify.</a:t>
            </a:r>
            <a:endParaRPr lang="en-US" sz="1500" dirty="0"/>
          </a:p>
        </p:txBody>
      </p:sp>
      <p:sp>
        <p:nvSpPr>
          <p:cNvPr id="12" name="Text 7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A78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39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OPENING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Two Traders, Same ₦2 Million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05766" y="1795157"/>
            <a:ext cx="4754880" cy="3268549"/>
          </a:xfrm>
          <a:prstGeom prst="roundRect">
            <a:avLst>
              <a:gd name="adj" fmla="val 1860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3"/>
          <p:cNvSpPr/>
          <p:nvPr/>
        </p:nvSpPr>
        <p:spPr>
          <a:xfrm>
            <a:off x="868680" y="2011680"/>
            <a:ext cx="548640" cy="548640"/>
          </a:xfrm>
          <a:prstGeom prst="ellipse">
            <a:avLst/>
          </a:prstGeom>
          <a:solidFill>
            <a:srgbClr val="D4EDE3"/>
          </a:solidFill>
          <a:ln/>
        </p:spPr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5840" y="2148840"/>
            <a:ext cx="292608" cy="292608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1554480" y="20574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100" dirty="0">
                <a:solidFill>
                  <a:srgbClr val="7A8B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TRADER A</a:t>
            </a:r>
            <a:endParaRPr lang="en-US" sz="1300" dirty="0"/>
          </a:p>
        </p:txBody>
      </p:sp>
      <p:sp>
        <p:nvSpPr>
          <p:cNvPr id="10" name="Text 5"/>
          <p:cNvSpPr/>
          <p:nvPr/>
        </p:nvSpPr>
        <p:spPr>
          <a:xfrm>
            <a:off x="868680" y="2697480"/>
            <a:ext cx="4754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Doubles her business</a:t>
            </a:r>
            <a:endParaRPr lang="en-US" sz="1900" dirty="0"/>
          </a:p>
          <a:p>
            <a:pPr marL="0" indent="0">
              <a:buNone/>
            </a:pPr>
            <a:r>
              <a:rPr lang="en-US" sz="19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within two years</a:t>
            </a:r>
            <a:endParaRPr lang="en-US" sz="1900" dirty="0"/>
          </a:p>
        </p:txBody>
      </p:sp>
      <p:sp>
        <p:nvSpPr>
          <p:cNvPr id="12" name="Shape 7"/>
          <p:cNvSpPr/>
          <p:nvPr/>
        </p:nvSpPr>
        <p:spPr>
          <a:xfrm>
            <a:off x="6263640" y="1737360"/>
            <a:ext cx="5285232" cy="3326346"/>
          </a:xfrm>
          <a:prstGeom prst="roundRect">
            <a:avLst>
              <a:gd name="adj" fmla="val 1860"/>
            </a:avLst>
          </a:prstGeom>
          <a:solidFill>
            <a:srgbClr val="E8F4EE"/>
          </a:solidFill>
          <a:ln/>
        </p:spPr>
      </p:sp>
      <p:sp>
        <p:nvSpPr>
          <p:cNvPr id="13" name="Shape 8"/>
          <p:cNvSpPr/>
          <p:nvPr/>
        </p:nvSpPr>
        <p:spPr>
          <a:xfrm>
            <a:off x="6583680" y="2011680"/>
            <a:ext cx="548640" cy="548640"/>
          </a:xfrm>
          <a:prstGeom prst="ellipse">
            <a:avLst/>
          </a:prstGeom>
          <a:solidFill>
            <a:srgbClr val="F2DED6"/>
          </a:solidFill>
          <a:ln/>
        </p:spPr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20840" y="2148840"/>
            <a:ext cx="292608" cy="292608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7269480" y="20574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100" dirty="0">
                <a:solidFill>
                  <a:srgbClr val="8C3A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TRADER B</a:t>
            </a:r>
            <a:endParaRPr lang="en-US" sz="1300" dirty="0"/>
          </a:p>
        </p:txBody>
      </p:sp>
      <p:sp>
        <p:nvSpPr>
          <p:cNvPr id="16" name="Text 10"/>
          <p:cNvSpPr/>
          <p:nvPr/>
        </p:nvSpPr>
        <p:spPr>
          <a:xfrm>
            <a:off x="6583680" y="2697480"/>
            <a:ext cx="4754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Loses everything</a:t>
            </a:r>
            <a:endParaRPr lang="en-US" sz="1900" dirty="0"/>
          </a:p>
          <a:p>
            <a:pPr marL="0" indent="0">
              <a:buNone/>
            </a:pPr>
            <a:r>
              <a:rPr lang="en-US" sz="19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within twelve months</a:t>
            </a:r>
            <a:endParaRPr lang="en-US" sz="1900" dirty="0"/>
          </a:p>
        </p:txBody>
      </p:sp>
      <p:sp>
        <p:nvSpPr>
          <p:cNvPr id="17" name="Text 11"/>
          <p:cNvSpPr/>
          <p:nvPr/>
        </p:nvSpPr>
        <p:spPr>
          <a:xfrm>
            <a:off x="6583680" y="3794760"/>
            <a:ext cx="4754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900"/>
              </a:lnSpc>
              <a:buNone/>
            </a:pPr>
            <a:endParaRPr lang="en-US" sz="1350" dirty="0"/>
          </a:p>
        </p:txBody>
      </p:sp>
      <p:sp>
        <p:nvSpPr>
          <p:cNvPr id="18" name="Text 12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p:sp>
        <p:nvSpPr>
          <p:cNvPr id="20" name="Text 6"/>
          <p:cNvSpPr/>
          <p:nvPr/>
        </p:nvSpPr>
        <p:spPr>
          <a:xfrm>
            <a:off x="868680" y="4709160"/>
            <a:ext cx="4160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900"/>
              </a:lnSpc>
              <a:buNone/>
            </a:pPr>
            <a:endParaRPr lang="en-US" sz="135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6729240-CCA1-D090-1EC9-8BFA5B96810D}"/>
              </a:ext>
            </a:extLst>
          </p:cNvPr>
          <p:cNvSpPr txBox="1"/>
          <p:nvPr/>
        </p:nvSpPr>
        <p:spPr>
          <a:xfrm>
            <a:off x="575209" y="5670357"/>
            <a:ext cx="10562183" cy="1073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ts val="1900"/>
              </a:lnSpc>
              <a:buNone/>
            </a:pPr>
            <a:r>
              <a:rPr lang="en-US" sz="2000" b="1" i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₦2million; different decisions about how it was obtained, managed, and applied </a:t>
            </a:r>
          </a:p>
          <a:p>
            <a:pPr marL="0" indent="0">
              <a:lnSpc>
                <a:spcPts val="1900"/>
              </a:lnSpc>
              <a:buNone/>
            </a:pPr>
            <a:endParaRPr lang="en-US" sz="2000" b="1" i="1" dirty="0">
              <a:solidFill>
                <a:srgbClr val="C0000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>
              <a:lnSpc>
                <a:spcPts val="1900"/>
              </a:lnSpc>
            </a:pPr>
            <a:r>
              <a:rPr lang="en-US" sz="2000" b="1" i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money wasn't the difference; the stewardship was…</a:t>
            </a:r>
            <a:endParaRPr lang="en-US" sz="2000" b="1" i="1" dirty="0">
              <a:solidFill>
                <a:srgbClr val="C00000"/>
              </a:solidFill>
            </a:endParaRPr>
          </a:p>
          <a:p>
            <a:pPr marL="0" indent="0">
              <a:lnSpc>
                <a:spcPts val="1900"/>
              </a:lnSpc>
              <a:buNone/>
            </a:pPr>
            <a:endParaRPr lang="en-US" sz="20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 — BOOKKEEPING DISCIPLINE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After Financing: What Gets Measured Improves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2058256"/>
            <a:ext cx="438912" cy="438912"/>
          </a:xfrm>
          <a:prstGeom prst="ellipse">
            <a:avLst/>
          </a:prstGeom>
          <a:solidFill>
            <a:srgbClr val="E8F4EE"/>
          </a:solidFill>
          <a:ln/>
        </p:spPr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8368" y="2167984"/>
            <a:ext cx="219456" cy="219456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1143000" y="2058256"/>
            <a:ext cx="4937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sales</a:t>
            </a:r>
            <a:endParaRPr lang="en-US" dirty="0"/>
          </a:p>
        </p:txBody>
      </p:sp>
      <p:sp>
        <p:nvSpPr>
          <p:cNvPr id="9" name="Shape 4"/>
          <p:cNvSpPr/>
          <p:nvPr/>
        </p:nvSpPr>
        <p:spPr>
          <a:xfrm>
            <a:off x="6217920" y="2058256"/>
            <a:ext cx="438912" cy="438912"/>
          </a:xfrm>
          <a:prstGeom prst="ellipse">
            <a:avLst/>
          </a:prstGeom>
          <a:solidFill>
            <a:srgbClr val="E8F4EE"/>
          </a:solidFill>
          <a:ln/>
        </p:spPr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7648" y="2167984"/>
            <a:ext cx="219456" cy="219456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6812280" y="2058256"/>
            <a:ext cx="4937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expenses</a:t>
            </a:r>
            <a:endParaRPr lang="en-US" dirty="0"/>
          </a:p>
        </p:txBody>
      </p:sp>
      <p:sp>
        <p:nvSpPr>
          <p:cNvPr id="12" name="Shape 6"/>
          <p:cNvSpPr/>
          <p:nvPr/>
        </p:nvSpPr>
        <p:spPr>
          <a:xfrm>
            <a:off x="548640" y="2835496"/>
            <a:ext cx="438912" cy="438912"/>
          </a:xfrm>
          <a:prstGeom prst="ellipse">
            <a:avLst/>
          </a:prstGeom>
          <a:solidFill>
            <a:srgbClr val="E8F4EE"/>
          </a:solidFill>
          <a:ln/>
        </p:spPr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8368" y="2945224"/>
            <a:ext cx="219456" cy="219456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1143000" y="2835496"/>
            <a:ext cx="4937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balance</a:t>
            </a:r>
            <a:endParaRPr lang="en-US" dirty="0"/>
          </a:p>
        </p:txBody>
      </p:sp>
      <p:sp>
        <p:nvSpPr>
          <p:cNvPr id="15" name="Shape 8"/>
          <p:cNvSpPr/>
          <p:nvPr/>
        </p:nvSpPr>
        <p:spPr>
          <a:xfrm>
            <a:off x="6217920" y="2835496"/>
            <a:ext cx="438912" cy="438912"/>
          </a:xfrm>
          <a:prstGeom prst="ellipse">
            <a:avLst/>
          </a:prstGeom>
          <a:solidFill>
            <a:srgbClr val="E8F4EE"/>
          </a:solidFill>
          <a:ln/>
        </p:spPr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27648" y="2945224"/>
            <a:ext cx="219456" cy="219456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6812280" y="2835496"/>
            <a:ext cx="4937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 movement</a:t>
            </a:r>
            <a:endParaRPr lang="en-US" dirty="0"/>
          </a:p>
        </p:txBody>
      </p:sp>
      <p:sp>
        <p:nvSpPr>
          <p:cNvPr id="18" name="Shape 10"/>
          <p:cNvSpPr/>
          <p:nvPr/>
        </p:nvSpPr>
        <p:spPr>
          <a:xfrm>
            <a:off x="548640" y="3612736"/>
            <a:ext cx="438912" cy="438912"/>
          </a:xfrm>
          <a:prstGeom prst="ellipse">
            <a:avLst/>
          </a:prstGeom>
          <a:solidFill>
            <a:srgbClr val="E8F4EE"/>
          </a:solidFill>
          <a:ln/>
        </p:spPr>
      </p:sp>
      <p:pic>
        <p:nvPicPr>
          <p:cNvPr id="19" name="Image 6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368" y="3722464"/>
            <a:ext cx="219456" cy="219456"/>
          </a:xfrm>
          <a:prstGeom prst="rect">
            <a:avLst/>
          </a:prstGeom>
        </p:spPr>
      </p:pic>
      <p:sp>
        <p:nvSpPr>
          <p:cNvPr id="20" name="Text 11"/>
          <p:cNvSpPr/>
          <p:nvPr/>
        </p:nvSpPr>
        <p:spPr>
          <a:xfrm>
            <a:off x="1143000" y="3612736"/>
            <a:ext cx="4937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Loan repayment</a:t>
            </a:r>
            <a:endParaRPr lang="en-US" dirty="0"/>
          </a:p>
        </p:txBody>
      </p:sp>
      <p:sp>
        <p:nvSpPr>
          <p:cNvPr id="21" name="Shape 12"/>
          <p:cNvSpPr/>
          <p:nvPr/>
        </p:nvSpPr>
        <p:spPr>
          <a:xfrm>
            <a:off x="6217920" y="3612736"/>
            <a:ext cx="438912" cy="438912"/>
          </a:xfrm>
          <a:prstGeom prst="ellipse">
            <a:avLst/>
          </a:prstGeom>
          <a:solidFill>
            <a:srgbClr val="E8F4EE"/>
          </a:solidFill>
          <a:ln/>
        </p:spPr>
      </p:sp>
      <p:pic>
        <p:nvPicPr>
          <p:cNvPr id="22" name="Image 7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27648" y="3722464"/>
            <a:ext cx="219456" cy="219456"/>
          </a:xfrm>
          <a:prstGeom prst="rect">
            <a:avLst/>
          </a:prstGeom>
        </p:spPr>
      </p:pic>
      <p:sp>
        <p:nvSpPr>
          <p:cNvPr id="23" name="Text 13"/>
          <p:cNvSpPr/>
          <p:nvPr/>
        </p:nvSpPr>
        <p:spPr>
          <a:xfrm>
            <a:off x="6812280" y="3612736"/>
            <a:ext cx="4937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profit</a:t>
            </a:r>
            <a:endParaRPr lang="en-US" dirty="0"/>
          </a:p>
        </p:txBody>
      </p:sp>
      <p:sp>
        <p:nvSpPr>
          <p:cNvPr id="24" name="Shape 14"/>
          <p:cNvSpPr/>
          <p:nvPr/>
        </p:nvSpPr>
        <p:spPr>
          <a:xfrm>
            <a:off x="548640" y="4389976"/>
            <a:ext cx="438912" cy="438912"/>
          </a:xfrm>
          <a:prstGeom prst="ellipse">
            <a:avLst/>
          </a:prstGeom>
          <a:solidFill>
            <a:srgbClr val="E8F4EE"/>
          </a:solidFill>
          <a:ln/>
        </p:spPr>
      </p:sp>
      <p:pic>
        <p:nvPicPr>
          <p:cNvPr id="25" name="Image 8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8368" y="4499704"/>
            <a:ext cx="219456" cy="219456"/>
          </a:xfrm>
          <a:prstGeom prst="rect">
            <a:avLst/>
          </a:prstGeom>
        </p:spPr>
      </p:pic>
      <p:sp>
        <p:nvSpPr>
          <p:cNvPr id="26" name="Text 15"/>
          <p:cNvSpPr/>
          <p:nvPr/>
        </p:nvSpPr>
        <p:spPr>
          <a:xfrm>
            <a:off x="1143000" y="4389976"/>
            <a:ext cx="4937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withdrawals</a:t>
            </a:r>
            <a:endParaRPr lang="en-US" dirty="0"/>
          </a:p>
        </p:txBody>
      </p:sp>
      <p:sp>
        <p:nvSpPr>
          <p:cNvPr id="27" name="Shape 16"/>
          <p:cNvSpPr/>
          <p:nvPr/>
        </p:nvSpPr>
        <p:spPr>
          <a:xfrm>
            <a:off x="548640" y="5486400"/>
            <a:ext cx="11064240" cy="777240"/>
          </a:xfrm>
          <a:prstGeom prst="roundRect">
            <a:avLst>
              <a:gd name="adj" fmla="val 7059"/>
            </a:avLst>
          </a:prstGeom>
          <a:solidFill>
            <a:srgbClr val="043927"/>
          </a:solidFill>
          <a:ln/>
        </p:spPr>
      </p:sp>
      <p:sp>
        <p:nvSpPr>
          <p:cNvPr id="28" name="Text 17"/>
          <p:cNvSpPr/>
          <p:nvPr/>
        </p:nvSpPr>
        <p:spPr>
          <a:xfrm>
            <a:off x="822960" y="5486400"/>
            <a:ext cx="10515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i="1" dirty="0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“What gets measured gets improved.”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9" name="Text 18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</a:t>
            </a:r>
            <a:endParaRPr lang="en-US" sz="10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 — KNOW YOUR NUMBERS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Five Ratios Every Owner Should Track</a:t>
            </a:r>
            <a:endParaRPr lang="en-US" sz="2700" dirty="0"/>
          </a:p>
        </p:txBody>
      </p:sp>
      <p:sp>
        <p:nvSpPr>
          <p:cNvPr id="6" name="Shape 2"/>
          <p:cNvSpPr/>
          <p:nvPr/>
        </p:nvSpPr>
        <p:spPr>
          <a:xfrm>
            <a:off x="548640" y="1783080"/>
            <a:ext cx="11064240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/>
          <a:effectLst>
            <a:outerShdw blurRad="63500" dist="127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7" name="Text 3"/>
          <p:cNvSpPr/>
          <p:nvPr/>
        </p:nvSpPr>
        <p:spPr>
          <a:xfrm>
            <a:off x="822960" y="1783080"/>
            <a:ext cx="27432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Cash Flow</a:t>
            </a:r>
            <a:endParaRPr lang="en-US" sz="1450" dirty="0"/>
          </a:p>
        </p:txBody>
      </p:sp>
      <p:sp>
        <p:nvSpPr>
          <p:cNvPr id="8" name="Text 4"/>
          <p:cNvSpPr/>
          <p:nvPr/>
        </p:nvSpPr>
        <p:spPr>
          <a:xfrm>
            <a:off x="3749040" y="1783080"/>
            <a:ext cx="76809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Money in vs. money out over a period — the most basic survival signal</a:t>
            </a:r>
            <a:endParaRPr lang="en-US" sz="1250" dirty="0"/>
          </a:p>
        </p:txBody>
      </p:sp>
      <p:sp>
        <p:nvSpPr>
          <p:cNvPr id="9" name="Shape 5"/>
          <p:cNvSpPr/>
          <p:nvPr/>
        </p:nvSpPr>
        <p:spPr>
          <a:xfrm>
            <a:off x="548640" y="2651760"/>
            <a:ext cx="11064240" cy="749808"/>
          </a:xfrm>
          <a:prstGeom prst="roundRect">
            <a:avLst>
              <a:gd name="adj" fmla="val 7317"/>
            </a:avLst>
          </a:prstGeom>
          <a:solidFill>
            <a:srgbClr val="F4FAF7"/>
          </a:solidFill>
          <a:ln/>
          <a:effectLst>
            <a:outerShdw blurRad="63500" dist="127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10" name="Text 6"/>
          <p:cNvSpPr/>
          <p:nvPr/>
        </p:nvSpPr>
        <p:spPr>
          <a:xfrm>
            <a:off x="822960" y="2651760"/>
            <a:ext cx="27432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Gross Margin</a:t>
            </a:r>
            <a:endParaRPr lang="en-US" sz="1450" dirty="0"/>
          </a:p>
        </p:txBody>
      </p:sp>
      <p:sp>
        <p:nvSpPr>
          <p:cNvPr id="11" name="Text 7"/>
          <p:cNvSpPr/>
          <p:nvPr/>
        </p:nvSpPr>
        <p:spPr>
          <a:xfrm>
            <a:off x="3749040" y="2651760"/>
            <a:ext cx="76809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left after direct cost of goods, before overheads</a:t>
            </a:r>
            <a:endParaRPr lang="en-US" sz="1250" dirty="0"/>
          </a:p>
        </p:txBody>
      </p:sp>
      <p:sp>
        <p:nvSpPr>
          <p:cNvPr id="12" name="Shape 8"/>
          <p:cNvSpPr/>
          <p:nvPr/>
        </p:nvSpPr>
        <p:spPr>
          <a:xfrm>
            <a:off x="548640" y="3520440"/>
            <a:ext cx="11064240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/>
          <a:effectLst>
            <a:outerShdw blurRad="63500" dist="127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13" name="Text 9"/>
          <p:cNvSpPr/>
          <p:nvPr/>
        </p:nvSpPr>
        <p:spPr>
          <a:xfrm>
            <a:off x="822960" y="3520440"/>
            <a:ext cx="27432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Net Profit Margin</a:t>
            </a:r>
            <a:endParaRPr lang="en-US" sz="1450" dirty="0"/>
          </a:p>
        </p:txBody>
      </p:sp>
      <p:sp>
        <p:nvSpPr>
          <p:cNvPr id="14" name="Text 10"/>
          <p:cNvSpPr/>
          <p:nvPr/>
        </p:nvSpPr>
        <p:spPr>
          <a:xfrm>
            <a:off x="3749040" y="3520440"/>
            <a:ext cx="76809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truly left after every expense, including loan interest</a:t>
            </a:r>
            <a:endParaRPr lang="en-US" sz="1250" dirty="0"/>
          </a:p>
        </p:txBody>
      </p:sp>
      <p:sp>
        <p:nvSpPr>
          <p:cNvPr id="15" name="Shape 11"/>
          <p:cNvSpPr/>
          <p:nvPr/>
        </p:nvSpPr>
        <p:spPr>
          <a:xfrm>
            <a:off x="548640" y="4389120"/>
            <a:ext cx="11064240" cy="749808"/>
          </a:xfrm>
          <a:prstGeom prst="roundRect">
            <a:avLst>
              <a:gd name="adj" fmla="val 7317"/>
            </a:avLst>
          </a:prstGeom>
          <a:solidFill>
            <a:srgbClr val="F4FAF7"/>
          </a:solidFill>
          <a:ln/>
          <a:effectLst>
            <a:outerShdw blurRad="63500" dist="127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16" name="Text 12"/>
          <p:cNvSpPr/>
          <p:nvPr/>
        </p:nvSpPr>
        <p:spPr>
          <a:xfrm>
            <a:off x="822960" y="4389120"/>
            <a:ext cx="27432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Debt Ratio</a:t>
            </a:r>
            <a:endParaRPr lang="en-US" sz="1450" dirty="0"/>
          </a:p>
        </p:txBody>
      </p:sp>
      <p:sp>
        <p:nvSpPr>
          <p:cNvPr id="17" name="Text 13"/>
          <p:cNvSpPr/>
          <p:nvPr/>
        </p:nvSpPr>
        <p:spPr>
          <a:xfrm>
            <a:off x="3749040" y="4389120"/>
            <a:ext cx="76809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much of the business is financed by borrowing vs. owned outright</a:t>
            </a:r>
            <a:endParaRPr lang="en-US" sz="1250" dirty="0"/>
          </a:p>
        </p:txBody>
      </p:sp>
      <p:sp>
        <p:nvSpPr>
          <p:cNvPr id="18" name="Shape 14"/>
          <p:cNvSpPr/>
          <p:nvPr/>
        </p:nvSpPr>
        <p:spPr>
          <a:xfrm>
            <a:off x="548640" y="5257800"/>
            <a:ext cx="11064240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/>
          <a:effectLst>
            <a:outerShdw blurRad="63500" dist="127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19" name="Text 15"/>
          <p:cNvSpPr/>
          <p:nvPr/>
        </p:nvSpPr>
        <p:spPr>
          <a:xfrm>
            <a:off x="822960" y="5257800"/>
            <a:ext cx="27432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Inventory Turnover</a:t>
            </a:r>
            <a:endParaRPr lang="en-US" sz="1450" dirty="0"/>
          </a:p>
        </p:txBody>
      </p:sp>
      <p:sp>
        <p:nvSpPr>
          <p:cNvPr id="20" name="Text 16"/>
          <p:cNvSpPr/>
          <p:nvPr/>
        </p:nvSpPr>
        <p:spPr>
          <a:xfrm>
            <a:off x="3749040" y="5257800"/>
            <a:ext cx="76809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quickly stock converts to sales — slow turnover ties up cash</a:t>
            </a:r>
            <a:endParaRPr lang="en-US" sz="1250" dirty="0"/>
          </a:p>
        </p:txBody>
      </p:sp>
      <p:sp>
        <p:nvSpPr>
          <p:cNvPr id="21" name="Text 17"/>
          <p:cNvSpPr/>
          <p:nvPr/>
        </p:nvSpPr>
        <p:spPr>
          <a:xfrm>
            <a:off x="548640" y="6080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i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Explained without accounting jargon — you don't need a finance degree to track these monthly.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22" name="Text 18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41</a:t>
            </a:r>
            <a:endParaRPr lang="en-US" sz="10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 — ARE YOU LOAN-READY?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Loan Readiness Checklist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737360"/>
            <a:ext cx="420624" cy="420624"/>
          </a:xfrm>
          <a:prstGeom prst="ellipse">
            <a:avLst/>
          </a:prstGeom>
          <a:solidFill>
            <a:srgbClr val="E8F4EE"/>
          </a:solidFill>
          <a:ln/>
        </p:spPr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52" y="1813072"/>
            <a:ext cx="231343" cy="231343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1143000" y="1719072"/>
            <a:ext cx="100584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your monthly turnover?</a:t>
            </a:r>
            <a:endParaRPr lang="en-US" sz="1500" dirty="0"/>
          </a:p>
        </p:txBody>
      </p:sp>
      <p:sp>
        <p:nvSpPr>
          <p:cNvPr id="9" name="Shape 4"/>
          <p:cNvSpPr/>
          <p:nvPr/>
        </p:nvSpPr>
        <p:spPr>
          <a:xfrm>
            <a:off x="548640" y="2359152"/>
            <a:ext cx="420624" cy="420624"/>
          </a:xfrm>
          <a:prstGeom prst="ellipse">
            <a:avLst/>
          </a:prstGeom>
          <a:solidFill>
            <a:srgbClr val="E8F4EE"/>
          </a:solidFill>
          <a:ln/>
        </p:spPr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52" y="2434864"/>
            <a:ext cx="231343" cy="231343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1143000" y="2340864"/>
            <a:ext cx="100584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your monthly profit?</a:t>
            </a:r>
            <a:endParaRPr lang="en-US" sz="1500" dirty="0"/>
          </a:p>
        </p:txBody>
      </p:sp>
      <p:sp>
        <p:nvSpPr>
          <p:cNvPr id="12" name="Shape 6"/>
          <p:cNvSpPr/>
          <p:nvPr/>
        </p:nvSpPr>
        <p:spPr>
          <a:xfrm>
            <a:off x="548640" y="2980944"/>
            <a:ext cx="420624" cy="420624"/>
          </a:xfrm>
          <a:prstGeom prst="ellipse">
            <a:avLst/>
          </a:prstGeom>
          <a:solidFill>
            <a:srgbClr val="E8F4EE"/>
          </a:solidFill>
          <a:ln/>
        </p:spPr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52" y="3056656"/>
            <a:ext cx="231343" cy="231343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1143000" y="2962656"/>
            <a:ext cx="100584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much inventory do you hold?</a:t>
            </a:r>
            <a:endParaRPr lang="en-US" sz="1500" dirty="0"/>
          </a:p>
        </p:txBody>
      </p:sp>
      <p:sp>
        <p:nvSpPr>
          <p:cNvPr id="15" name="Shape 8"/>
          <p:cNvSpPr/>
          <p:nvPr/>
        </p:nvSpPr>
        <p:spPr>
          <a:xfrm>
            <a:off x="548640" y="3602736"/>
            <a:ext cx="420624" cy="420624"/>
          </a:xfrm>
          <a:prstGeom prst="ellipse">
            <a:avLst/>
          </a:prstGeom>
          <a:solidFill>
            <a:srgbClr val="E8F4EE"/>
          </a:solidFill>
          <a:ln/>
        </p:spPr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52" y="3678448"/>
            <a:ext cx="231343" cy="231343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1143000" y="3584448"/>
            <a:ext cx="100584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owes you, and how much?</a:t>
            </a:r>
            <a:endParaRPr lang="en-US" sz="1500" dirty="0"/>
          </a:p>
        </p:txBody>
      </p:sp>
      <p:sp>
        <p:nvSpPr>
          <p:cNvPr id="18" name="Shape 10"/>
          <p:cNvSpPr/>
          <p:nvPr/>
        </p:nvSpPr>
        <p:spPr>
          <a:xfrm>
            <a:off x="548640" y="4224528"/>
            <a:ext cx="420624" cy="420624"/>
          </a:xfrm>
          <a:prstGeom prst="ellipse">
            <a:avLst/>
          </a:prstGeom>
          <a:solidFill>
            <a:srgbClr val="E8F4EE"/>
          </a:solidFill>
          <a:ln/>
        </p:spPr>
      </p:sp>
      <p:pic>
        <p:nvPicPr>
          <p:cNvPr id="19" name="Image 6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52" y="4300240"/>
            <a:ext cx="231343" cy="231343"/>
          </a:xfrm>
          <a:prstGeom prst="rect">
            <a:avLst/>
          </a:prstGeom>
        </p:spPr>
      </p:pic>
      <p:sp>
        <p:nvSpPr>
          <p:cNvPr id="20" name="Text 11"/>
          <p:cNvSpPr/>
          <p:nvPr/>
        </p:nvSpPr>
        <p:spPr>
          <a:xfrm>
            <a:off x="1143000" y="4206240"/>
            <a:ext cx="100584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do you owe, and how much?</a:t>
            </a:r>
            <a:endParaRPr lang="en-US" sz="1500" dirty="0"/>
          </a:p>
        </p:txBody>
      </p:sp>
      <p:sp>
        <p:nvSpPr>
          <p:cNvPr id="21" name="Shape 12"/>
          <p:cNvSpPr/>
          <p:nvPr/>
        </p:nvSpPr>
        <p:spPr>
          <a:xfrm>
            <a:off x="548640" y="4846320"/>
            <a:ext cx="420624" cy="420624"/>
          </a:xfrm>
          <a:prstGeom prst="ellipse">
            <a:avLst/>
          </a:prstGeom>
          <a:solidFill>
            <a:srgbClr val="E8F4EE"/>
          </a:solidFill>
          <a:ln/>
        </p:spPr>
      </p:sp>
      <p:pic>
        <p:nvPicPr>
          <p:cNvPr id="22" name="Image 7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52" y="4922032"/>
            <a:ext cx="231343" cy="231343"/>
          </a:xfrm>
          <a:prstGeom prst="rect">
            <a:avLst/>
          </a:prstGeom>
        </p:spPr>
      </p:pic>
      <p:sp>
        <p:nvSpPr>
          <p:cNvPr id="23" name="Text 13"/>
          <p:cNvSpPr/>
          <p:nvPr/>
        </p:nvSpPr>
        <p:spPr>
          <a:xfrm>
            <a:off x="1143000" y="4828032"/>
            <a:ext cx="100584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much cash do you actually need?</a:t>
            </a:r>
            <a:endParaRPr lang="en-US" sz="1500" dirty="0"/>
          </a:p>
        </p:txBody>
      </p:sp>
      <p:sp>
        <p:nvSpPr>
          <p:cNvPr id="24" name="Shape 14"/>
          <p:cNvSpPr/>
          <p:nvPr/>
        </p:nvSpPr>
        <p:spPr>
          <a:xfrm>
            <a:off x="548640" y="5468112"/>
            <a:ext cx="420624" cy="420624"/>
          </a:xfrm>
          <a:prstGeom prst="ellipse">
            <a:avLst/>
          </a:prstGeom>
          <a:solidFill>
            <a:srgbClr val="E8F4EE"/>
          </a:solidFill>
          <a:ln/>
        </p:spPr>
      </p:sp>
      <p:pic>
        <p:nvPicPr>
          <p:cNvPr id="25" name="Image 8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52" y="5543824"/>
            <a:ext cx="231343" cy="231343"/>
          </a:xfrm>
          <a:prstGeom prst="rect">
            <a:avLst/>
          </a:prstGeom>
        </p:spPr>
      </p:pic>
      <p:sp>
        <p:nvSpPr>
          <p:cNvPr id="26" name="Text 15"/>
          <p:cNvSpPr/>
          <p:nvPr/>
        </p:nvSpPr>
        <p:spPr>
          <a:xfrm>
            <a:off x="1143000" y="5449824"/>
            <a:ext cx="100584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exactly will the loan buy?</a:t>
            </a:r>
            <a:endParaRPr lang="en-US" sz="1500" dirty="0"/>
          </a:p>
        </p:txBody>
      </p:sp>
      <p:sp>
        <p:nvSpPr>
          <p:cNvPr id="27" name="Shape 16"/>
          <p:cNvSpPr/>
          <p:nvPr/>
        </p:nvSpPr>
        <p:spPr>
          <a:xfrm>
            <a:off x="548640" y="6089904"/>
            <a:ext cx="420624" cy="420624"/>
          </a:xfrm>
          <a:prstGeom prst="ellipse">
            <a:avLst/>
          </a:prstGeom>
          <a:solidFill>
            <a:srgbClr val="E8F4EE"/>
          </a:solidFill>
          <a:ln/>
        </p:spPr>
      </p:sp>
      <p:pic>
        <p:nvPicPr>
          <p:cNvPr id="28" name="Image 9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52" y="6165616"/>
            <a:ext cx="231343" cy="231343"/>
          </a:xfrm>
          <a:prstGeom prst="rect">
            <a:avLst/>
          </a:prstGeom>
        </p:spPr>
      </p:pic>
      <p:sp>
        <p:nvSpPr>
          <p:cNvPr id="29" name="Text 17"/>
          <p:cNvSpPr/>
          <p:nvPr/>
        </p:nvSpPr>
        <p:spPr>
          <a:xfrm>
            <a:off x="1143000" y="6071616"/>
            <a:ext cx="100584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will you repay it — from which cash flow?</a:t>
            </a:r>
            <a:endParaRPr lang="en-US" sz="1500" dirty="0"/>
          </a:p>
        </p:txBody>
      </p:sp>
      <p:sp>
        <p:nvSpPr>
          <p:cNvPr id="30" name="Text 18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43</a:t>
            </a:r>
            <a:endParaRPr lang="en-US" sz="10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201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5A0CF3-431A-7048-FEFC-C840C142C5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>
            <a:extLst>
              <a:ext uri="{FF2B5EF4-FFF2-40B4-BE49-F238E27FC236}">
                <a16:creationId xmlns:a16="http://schemas.microsoft.com/office/drawing/2014/main" id="{E2C2B086-C52F-E7FB-D114-BB332A59EB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>
            <a:extLst>
              <a:ext uri="{FF2B5EF4-FFF2-40B4-BE49-F238E27FC236}">
                <a16:creationId xmlns:a16="http://schemas.microsoft.com/office/drawing/2014/main" id="{122BBC8E-2DEF-561C-637B-68A3D2DAF4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>
            <a:extLst>
              <a:ext uri="{FF2B5EF4-FFF2-40B4-BE49-F238E27FC236}">
                <a16:creationId xmlns:a16="http://schemas.microsoft.com/office/drawing/2014/main" id="{FB1B6716-4C6D-C2AC-4FD2-FB3181B3B2F3}"/>
              </a:ext>
            </a:extLst>
          </p:cNvPr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200" normalizeH="0" baseline="0" noProof="0" dirty="0">
                <a:ln>
                  <a:noFill/>
                </a:ln>
                <a:solidFill>
                  <a:srgbClr val="D4A843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SECTION 5 — ARE YOU LOAN-READY?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71BE1885-10C5-2C10-83CE-16D9C8EED0D9}"/>
              </a:ext>
            </a:extLst>
          </p:cNvPr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itchFamily="34" charset="0"/>
                <a:ea typeface="Cambria" pitchFamily="34" charset="-122"/>
                <a:cs typeface="Cambria" pitchFamily="34" charset="-120"/>
              </a:rPr>
              <a:t>If You Can't Answer Them Yet...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hape 2">
            <a:extLst>
              <a:ext uri="{FF2B5EF4-FFF2-40B4-BE49-F238E27FC236}">
                <a16:creationId xmlns:a16="http://schemas.microsoft.com/office/drawing/2014/main" id="{0B655ACC-6EB6-318E-38A8-088054B54130}"/>
              </a:ext>
            </a:extLst>
          </p:cNvPr>
          <p:cNvSpPr/>
          <p:nvPr/>
        </p:nvSpPr>
        <p:spPr>
          <a:xfrm>
            <a:off x="548640" y="1920240"/>
            <a:ext cx="11064240" cy="2011680"/>
          </a:xfrm>
          <a:prstGeom prst="roundRect">
            <a:avLst>
              <a:gd name="adj" fmla="val 3636"/>
            </a:avLst>
          </a:prstGeom>
          <a:solidFill>
            <a:srgbClr val="043927"/>
          </a:solidFill>
          <a:ln/>
        </p:spPr>
      </p:sp>
      <p:sp>
        <p:nvSpPr>
          <p:cNvPr id="7" name="Text 3">
            <a:extLst>
              <a:ext uri="{FF2B5EF4-FFF2-40B4-BE49-F238E27FC236}">
                <a16:creationId xmlns:a16="http://schemas.microsoft.com/office/drawing/2014/main" id="{F58AFA4D-9DB6-F752-F131-86DB8284EB56}"/>
              </a:ext>
            </a:extLst>
          </p:cNvPr>
          <p:cNvSpPr/>
          <p:nvPr/>
        </p:nvSpPr>
        <p:spPr>
          <a:xfrm>
            <a:off x="914400" y="1920240"/>
            <a:ext cx="103327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itchFamily="34" charset="0"/>
                <a:ea typeface="Cambria" pitchFamily="34" charset="-122"/>
                <a:cs typeface="Cambria" pitchFamily="34" charset="-120"/>
              </a:rPr>
              <a:t>...you are not yet loan-ready — and that is useful information, not a failure.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4">
            <a:extLst>
              <a:ext uri="{FF2B5EF4-FFF2-40B4-BE49-F238E27FC236}">
                <a16:creationId xmlns:a16="http://schemas.microsoft.com/office/drawing/2014/main" id="{F886A2CF-E6E7-3951-106F-AE9B9B20A381}"/>
              </a:ext>
            </a:extLst>
          </p:cNvPr>
          <p:cNvSpPr/>
          <p:nvPr/>
        </p:nvSpPr>
        <p:spPr>
          <a:xfrm>
            <a:off x="914400" y="4297680"/>
            <a:ext cx="9601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Spend a season building these answers before you apply. The application process itself will go faster, and the financing you receive will fit far better.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5">
            <a:extLst>
              <a:ext uri="{FF2B5EF4-FFF2-40B4-BE49-F238E27FC236}">
                <a16:creationId xmlns:a16="http://schemas.microsoft.com/office/drawing/2014/main" id="{F918A4DB-F649-095E-B476-C7DA709996F7}"/>
              </a:ext>
            </a:extLst>
          </p:cNvPr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A786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42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45086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4">
    <p:bg>
      <p:bgPr>
        <a:solidFill>
          <a:srgbClr val="0220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548640" y="457200"/>
            <a:ext cx="640080" cy="640080"/>
          </a:xfrm>
          <a:prstGeom prst="ellipse">
            <a:avLst/>
          </a:prstGeom>
          <a:solidFill>
            <a:srgbClr val="043927"/>
          </a:solidFill>
          <a:ln/>
        </p:spPr>
      </p:sp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" y="621792"/>
            <a:ext cx="310896" cy="310896"/>
          </a:xfrm>
          <a:prstGeom prst="rect">
            <a:avLst/>
          </a:prstGeom>
        </p:spPr>
      </p:pic>
      <p:sp>
        <p:nvSpPr>
          <p:cNvPr id="6" name="Text 1"/>
          <p:cNvSpPr/>
          <p:nvPr/>
        </p:nvSpPr>
        <p:spPr>
          <a:xfrm>
            <a:off x="1417320" y="5029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BEFORE YOU BORROW</a:t>
            </a:r>
            <a:endParaRPr lang="en-US" sz="1400" dirty="0"/>
          </a:p>
        </p:txBody>
      </p:sp>
      <p:sp>
        <p:nvSpPr>
          <p:cNvPr id="7" name="Text 2"/>
          <p:cNvSpPr/>
          <p:nvPr/>
        </p:nvSpPr>
        <p:spPr>
          <a:xfrm>
            <a:off x="914400" y="1463040"/>
            <a:ext cx="10332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3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“The plans of the diligent lead surely to abundance.”</a:t>
            </a:r>
            <a:endParaRPr lang="en-US" sz="2400" dirty="0"/>
          </a:p>
        </p:txBody>
      </p:sp>
      <p:sp>
        <p:nvSpPr>
          <p:cNvPr id="8" name="Text 3"/>
          <p:cNvSpPr/>
          <p:nvPr/>
        </p:nvSpPr>
        <p:spPr>
          <a:xfrm>
            <a:off x="914400" y="24231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PROVERBS 21:5</a:t>
            </a:r>
            <a:endParaRPr lang="en-US" sz="1300" dirty="0"/>
          </a:p>
        </p:txBody>
      </p:sp>
      <p:sp>
        <p:nvSpPr>
          <p:cNvPr id="9" name="Shape 4"/>
          <p:cNvSpPr/>
          <p:nvPr/>
        </p:nvSpPr>
        <p:spPr>
          <a:xfrm>
            <a:off x="914400" y="3017520"/>
            <a:ext cx="10332720" cy="0"/>
          </a:xfrm>
          <a:prstGeom prst="line">
            <a:avLst/>
          </a:prstGeom>
          <a:noFill/>
          <a:ln w="12700">
            <a:solidFill>
              <a:srgbClr val="1A6B3C"/>
            </a:solidFill>
            <a:prstDash val="dash"/>
          </a:ln>
        </p:spPr>
      </p:sp>
      <p:sp>
        <p:nvSpPr>
          <p:cNvPr id="10" name="Text 5"/>
          <p:cNvSpPr/>
          <p:nvPr/>
        </p:nvSpPr>
        <p:spPr>
          <a:xfrm>
            <a:off x="914400" y="3291840"/>
            <a:ext cx="10332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3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“Who builds a tower without first counting the cost?”</a:t>
            </a:r>
            <a:endParaRPr lang="en-US" sz="2400" dirty="0"/>
          </a:p>
        </p:txBody>
      </p:sp>
      <p:sp>
        <p:nvSpPr>
          <p:cNvPr id="11" name="Text 6"/>
          <p:cNvSpPr/>
          <p:nvPr/>
        </p:nvSpPr>
        <p:spPr>
          <a:xfrm>
            <a:off x="914400" y="4251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14:28</a:t>
            </a:r>
            <a:endParaRPr lang="en-US" sz="1300" dirty="0"/>
          </a:p>
        </p:txBody>
      </p:sp>
      <p:sp>
        <p:nvSpPr>
          <p:cNvPr id="12" name="Text 7"/>
          <p:cNvSpPr/>
          <p:nvPr/>
        </p:nvSpPr>
        <p:spPr>
          <a:xfrm>
            <a:off x="914400" y="5029200"/>
            <a:ext cx="9601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rgbClr val="A8CD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Loan appraisal begins in Scripture — long before it begins in a bank.</a:t>
            </a:r>
            <a:endParaRPr lang="en-US" sz="1600" dirty="0"/>
          </a:p>
        </p:txBody>
      </p:sp>
      <p:sp>
        <p:nvSpPr>
          <p:cNvPr id="13" name="Text 8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A78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44</a:t>
            </a:r>
            <a:endParaRPr lang="en-US" sz="10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5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 — BIBLICAL PERSPECTIVE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Joseph: History's Greatest Financial Planner?</a:t>
            </a:r>
            <a:endParaRPr lang="en-US" sz="2700" dirty="0"/>
          </a:p>
        </p:txBody>
      </p:sp>
      <p:sp>
        <p:nvSpPr>
          <p:cNvPr id="6" name="Shape 2"/>
          <p:cNvSpPr/>
          <p:nvPr/>
        </p:nvSpPr>
        <p:spPr>
          <a:xfrm>
            <a:off x="548640" y="1737360"/>
            <a:ext cx="3520440" cy="868680"/>
          </a:xfrm>
          <a:prstGeom prst="roundRect">
            <a:avLst>
              <a:gd name="adj" fmla="val 6316"/>
            </a:avLst>
          </a:prstGeom>
          <a:solidFill>
            <a:srgbClr val="E8F4EE"/>
          </a:solidFill>
          <a:ln/>
          <a:effectLst>
            <a:outerShdw blurRad="63500" dist="12700" dir="5400000" algn="bl" rotWithShape="0">
              <a:srgbClr val="000000">
                <a:alpha val="6000"/>
              </a:srgbClr>
            </a:outerShdw>
          </a:effectLst>
        </p:spPr>
      </p:sp>
      <p:sp>
        <p:nvSpPr>
          <p:cNvPr id="7" name="Text 3"/>
          <p:cNvSpPr/>
          <p:nvPr/>
        </p:nvSpPr>
        <p:spPr>
          <a:xfrm>
            <a:off x="731520" y="1737360"/>
            <a:ext cx="3154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Planning</a:t>
            </a:r>
            <a:endParaRPr lang="en-US" sz="1500" dirty="0"/>
          </a:p>
        </p:txBody>
      </p:sp>
      <p:sp>
        <p:nvSpPr>
          <p:cNvPr id="8" name="Shape 4"/>
          <p:cNvSpPr/>
          <p:nvPr/>
        </p:nvSpPr>
        <p:spPr>
          <a:xfrm>
            <a:off x="4343400" y="1737360"/>
            <a:ext cx="3520440" cy="868680"/>
          </a:xfrm>
          <a:prstGeom prst="roundRect">
            <a:avLst>
              <a:gd name="adj" fmla="val 6316"/>
            </a:avLst>
          </a:prstGeom>
          <a:solidFill>
            <a:srgbClr val="E8F4EE"/>
          </a:solidFill>
          <a:ln/>
          <a:effectLst>
            <a:outerShdw blurRad="63500" dist="12700" dir="5400000" algn="bl" rotWithShape="0">
              <a:srgbClr val="000000">
                <a:alpha val="6000"/>
              </a:srgbClr>
            </a:outerShdw>
          </a:effectLst>
        </p:spPr>
      </p:sp>
      <p:sp>
        <p:nvSpPr>
          <p:cNvPr id="9" name="Text 5"/>
          <p:cNvSpPr/>
          <p:nvPr/>
        </p:nvSpPr>
        <p:spPr>
          <a:xfrm>
            <a:off x="4526280" y="1737360"/>
            <a:ext cx="3154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Saving</a:t>
            </a:r>
            <a:endParaRPr lang="en-US" sz="1500" dirty="0"/>
          </a:p>
        </p:txBody>
      </p:sp>
      <p:sp>
        <p:nvSpPr>
          <p:cNvPr id="10" name="Shape 6"/>
          <p:cNvSpPr/>
          <p:nvPr/>
        </p:nvSpPr>
        <p:spPr>
          <a:xfrm>
            <a:off x="8138160" y="1737360"/>
            <a:ext cx="3520440" cy="868680"/>
          </a:xfrm>
          <a:prstGeom prst="roundRect">
            <a:avLst>
              <a:gd name="adj" fmla="val 6316"/>
            </a:avLst>
          </a:prstGeom>
          <a:solidFill>
            <a:srgbClr val="E8F4EE"/>
          </a:solidFill>
          <a:ln/>
          <a:effectLst>
            <a:outerShdw blurRad="63500" dist="12700" dir="5400000" algn="bl" rotWithShape="0">
              <a:srgbClr val="000000">
                <a:alpha val="6000"/>
              </a:srgbClr>
            </a:outerShdw>
          </a:effectLst>
        </p:spPr>
      </p:sp>
      <p:sp>
        <p:nvSpPr>
          <p:cNvPr id="11" name="Text 7"/>
          <p:cNvSpPr/>
          <p:nvPr/>
        </p:nvSpPr>
        <p:spPr>
          <a:xfrm>
            <a:off x="8321040" y="1737360"/>
            <a:ext cx="3154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Forecasting</a:t>
            </a:r>
            <a:endParaRPr lang="en-US" sz="1500" dirty="0"/>
          </a:p>
        </p:txBody>
      </p:sp>
      <p:sp>
        <p:nvSpPr>
          <p:cNvPr id="12" name="Shape 8"/>
          <p:cNvSpPr/>
          <p:nvPr/>
        </p:nvSpPr>
        <p:spPr>
          <a:xfrm>
            <a:off x="548640" y="2788920"/>
            <a:ext cx="3520440" cy="86868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/>
          <a:effectLst>
            <a:outerShdw blurRad="63500" dist="12700" dir="5400000" algn="bl" rotWithShape="0">
              <a:srgbClr val="000000">
                <a:alpha val="6000"/>
              </a:srgbClr>
            </a:outerShdw>
          </a:effectLst>
        </p:spPr>
      </p:sp>
      <p:sp>
        <p:nvSpPr>
          <p:cNvPr id="13" name="Text 9"/>
          <p:cNvSpPr/>
          <p:nvPr/>
        </p:nvSpPr>
        <p:spPr>
          <a:xfrm>
            <a:off x="731520" y="2788920"/>
            <a:ext cx="3154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Risk management</a:t>
            </a:r>
            <a:endParaRPr lang="en-US" sz="1500" dirty="0"/>
          </a:p>
        </p:txBody>
      </p:sp>
      <p:sp>
        <p:nvSpPr>
          <p:cNvPr id="14" name="Shape 10"/>
          <p:cNvSpPr/>
          <p:nvPr/>
        </p:nvSpPr>
        <p:spPr>
          <a:xfrm>
            <a:off x="4343400" y="2788920"/>
            <a:ext cx="3520440" cy="86868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/>
          <a:effectLst>
            <a:outerShdw blurRad="63500" dist="12700" dir="5400000" algn="bl" rotWithShape="0">
              <a:srgbClr val="000000">
                <a:alpha val="6000"/>
              </a:srgbClr>
            </a:outerShdw>
          </a:effectLst>
        </p:spPr>
      </p:sp>
      <p:sp>
        <p:nvSpPr>
          <p:cNvPr id="15" name="Text 11"/>
          <p:cNvSpPr/>
          <p:nvPr/>
        </p:nvSpPr>
        <p:spPr>
          <a:xfrm>
            <a:off x="4526280" y="2788920"/>
            <a:ext cx="3154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Working capital management</a:t>
            </a:r>
            <a:endParaRPr lang="en-US" sz="1500" dirty="0"/>
          </a:p>
        </p:txBody>
      </p:sp>
      <p:sp>
        <p:nvSpPr>
          <p:cNvPr id="16" name="Shape 12"/>
          <p:cNvSpPr/>
          <p:nvPr/>
        </p:nvSpPr>
        <p:spPr>
          <a:xfrm>
            <a:off x="8138160" y="2788920"/>
            <a:ext cx="3520440" cy="86868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/>
          <a:effectLst>
            <a:outerShdw blurRad="63500" dist="12700" dir="5400000" algn="bl" rotWithShape="0">
              <a:srgbClr val="000000">
                <a:alpha val="6000"/>
              </a:srgbClr>
            </a:outerShdw>
          </a:effectLst>
        </p:spPr>
      </p:sp>
      <p:sp>
        <p:nvSpPr>
          <p:cNvPr id="17" name="Text 13"/>
          <p:cNvSpPr/>
          <p:nvPr/>
        </p:nvSpPr>
        <p:spPr>
          <a:xfrm>
            <a:off x="8321040" y="2788920"/>
            <a:ext cx="3154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Economic resilience</a:t>
            </a:r>
            <a:endParaRPr lang="en-US" sz="1500" dirty="0"/>
          </a:p>
        </p:txBody>
      </p:sp>
      <p:sp>
        <p:nvSpPr>
          <p:cNvPr id="18" name="Text 14"/>
          <p:cNvSpPr/>
          <p:nvPr/>
        </p:nvSpPr>
        <p:spPr>
          <a:xfrm>
            <a:off x="548640" y="4114800"/>
            <a:ext cx="11064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i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Genesis 41 — seven years of plenty, prepared for seven years of famine.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9" name="Text 15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</a:t>
            </a:r>
            <a:endParaRPr lang="en-US" sz="10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7">
    <p:bg>
      <p:bgPr>
        <a:solidFill>
          <a:srgbClr val="0220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8686800" y="-1828800"/>
            <a:ext cx="6400800" cy="6400800"/>
          </a:xfrm>
          <a:prstGeom prst="ellipse">
            <a:avLst/>
          </a:prstGeom>
          <a:solidFill>
            <a:srgbClr val="043927">
              <a:alpha val="55000"/>
            </a:srgbClr>
          </a:solidFill>
          <a:ln/>
        </p:spPr>
      </p:sp>
      <p:sp>
        <p:nvSpPr>
          <p:cNvPr id="5" name="Text 1"/>
          <p:cNvSpPr/>
          <p:nvPr/>
        </p:nvSpPr>
        <p:spPr>
          <a:xfrm>
            <a:off x="640080" y="2286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6 OF 6</a:t>
            </a:r>
            <a:endParaRPr lang="en-US" sz="1400" dirty="0"/>
          </a:p>
        </p:txBody>
      </p:sp>
      <p:sp>
        <p:nvSpPr>
          <p:cNvPr id="6" name="Shape 2"/>
          <p:cNvSpPr/>
          <p:nvPr/>
        </p:nvSpPr>
        <p:spPr>
          <a:xfrm>
            <a:off x="640080" y="2788920"/>
            <a:ext cx="822960" cy="822960"/>
          </a:xfrm>
          <a:prstGeom prst="ellipse">
            <a:avLst/>
          </a:prstGeom>
          <a:solidFill>
            <a:srgbClr val="043927"/>
          </a:solidFill>
          <a:ln/>
        </p:spPr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1248" y="2990088"/>
            <a:ext cx="420624" cy="420624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640080" y="374904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Stewardship &amp; Closing</a:t>
            </a:r>
            <a:endParaRPr lang="en-US" sz="3400" dirty="0"/>
          </a:p>
        </p:txBody>
      </p:sp>
      <p:sp>
        <p:nvSpPr>
          <p:cNvPr id="9" name="Text 4"/>
          <p:cNvSpPr/>
          <p:nvPr/>
        </p:nvSpPr>
        <p:spPr>
          <a:xfrm>
            <a:off x="640080" y="4754880"/>
            <a:ext cx="9601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i="1" dirty="0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ties it all together, and a story to carry home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" name="Text 5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A78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</a:t>
            </a:r>
            <a:endParaRPr lang="en-US" sz="10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8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— STEWARDSHIP AS THE DIFFERENTIATOR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Financing Is a Tool. Stewardship Is the Skill.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2011680"/>
            <a:ext cx="5212080" cy="3383280"/>
          </a:xfrm>
          <a:prstGeom prst="roundRect">
            <a:avLst>
              <a:gd name="adj" fmla="val 2162"/>
            </a:avLst>
          </a:prstGeom>
          <a:solidFill>
            <a:srgbClr val="E8F4EE"/>
          </a:solidFill>
          <a:ln/>
        </p:spPr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5840" y="2377440"/>
            <a:ext cx="457200" cy="457200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548640" y="3108960"/>
            <a:ext cx="52120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0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tool in the hands of</a:t>
            </a:r>
            <a:endParaRPr lang="en-US" sz="18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1800" b="1" dirty="0">
                <a:solidFill>
                  <a:srgbClr val="FF0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poor steward</a:t>
            </a: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9" name="Text 4"/>
          <p:cNvSpPr/>
          <p:nvPr/>
        </p:nvSpPr>
        <p:spPr>
          <a:xfrm>
            <a:off x="548640" y="4114800"/>
            <a:ext cx="5212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8C3A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causes damage</a:t>
            </a:r>
            <a:endParaRPr lang="en-US" sz="2400" dirty="0"/>
          </a:p>
        </p:txBody>
      </p:sp>
      <p:sp>
        <p:nvSpPr>
          <p:cNvPr id="10" name="Shape 5"/>
          <p:cNvSpPr/>
          <p:nvPr/>
        </p:nvSpPr>
        <p:spPr>
          <a:xfrm>
            <a:off x="6355080" y="2011680"/>
            <a:ext cx="5285232" cy="3383280"/>
          </a:xfrm>
          <a:prstGeom prst="roundRect">
            <a:avLst>
              <a:gd name="adj" fmla="val 2162"/>
            </a:avLst>
          </a:prstGeom>
          <a:solidFill>
            <a:srgbClr val="043927"/>
          </a:solidFill>
          <a:ln/>
          <a:effectLst>
            <a:outerShdw blurRad="127000" dist="38100" dir="5400000" algn="bl" rotWithShape="0">
              <a:srgbClr val="000000">
                <a:alpha val="15000"/>
              </a:srgbClr>
            </a:outerShdw>
          </a:effectLst>
        </p:spPr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2280" y="2377440"/>
            <a:ext cx="457200" cy="457200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6355080" y="3108960"/>
            <a:ext cx="528523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same tool, in the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hands of a wise steward</a:t>
            </a:r>
            <a:endParaRPr lang="en-US" sz="1800" dirty="0"/>
          </a:p>
        </p:txBody>
      </p:sp>
      <p:sp>
        <p:nvSpPr>
          <p:cNvPr id="13" name="Text 7"/>
          <p:cNvSpPr/>
          <p:nvPr/>
        </p:nvSpPr>
        <p:spPr>
          <a:xfrm>
            <a:off x="6355080" y="4114800"/>
            <a:ext cx="528523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builds something that lasts</a:t>
            </a:r>
            <a:endParaRPr lang="en-US" sz="2000" dirty="0"/>
          </a:p>
        </p:txBody>
      </p:sp>
      <p:sp>
        <p:nvSpPr>
          <p:cNvPr id="14" name="Text 8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</a:t>
            </a:r>
            <a:endParaRPr lang="en-US" sz="10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9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6 — GRACE'S FULL STORY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Grace: Where She Started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737360"/>
            <a:ext cx="11064240" cy="4023360"/>
          </a:xfrm>
          <a:prstGeom prst="roundRect">
            <a:avLst>
              <a:gd name="adj" fmla="val 1818"/>
            </a:avLst>
          </a:prstGeom>
          <a:solidFill>
            <a:srgbClr val="E8F4EE"/>
          </a:solidFill>
          <a:ln/>
        </p:spPr>
      </p:sp>
      <p:sp>
        <p:nvSpPr>
          <p:cNvPr id="7" name="Shape 3"/>
          <p:cNvSpPr/>
          <p:nvPr/>
        </p:nvSpPr>
        <p:spPr>
          <a:xfrm>
            <a:off x="868680" y="2057400"/>
            <a:ext cx="365760" cy="365760"/>
          </a:xfrm>
          <a:prstGeom prst="ellipse">
            <a:avLst/>
          </a:prstGeom>
          <a:solidFill>
            <a:srgbClr val="D0EAE0"/>
          </a:solidFill>
          <a:ln/>
        </p:spPr>
      </p:sp>
      <p:sp>
        <p:nvSpPr>
          <p:cNvPr id="8" name="Text 4"/>
          <p:cNvSpPr/>
          <p:nvPr/>
        </p:nvSpPr>
        <p:spPr>
          <a:xfrm>
            <a:off x="868680" y="20574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8C3A2B"/>
                </a:solidFill>
              </a:rPr>
              <a:t>—</a:t>
            </a:r>
            <a:endParaRPr lang="en-US" sz="1600" dirty="0"/>
          </a:p>
        </p:txBody>
      </p:sp>
      <p:sp>
        <p:nvSpPr>
          <p:cNvPr id="9" name="Text 5"/>
          <p:cNvSpPr/>
          <p:nvPr/>
        </p:nvSpPr>
        <p:spPr>
          <a:xfrm>
            <a:off x="1371600" y="2029968"/>
            <a:ext cx="9966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Started with ₦50,000 in personal savings</a:t>
            </a:r>
            <a:endParaRPr lang="en-US" sz="1500" dirty="0"/>
          </a:p>
        </p:txBody>
      </p:sp>
      <p:sp>
        <p:nvSpPr>
          <p:cNvPr id="10" name="Shape 6"/>
          <p:cNvSpPr/>
          <p:nvPr/>
        </p:nvSpPr>
        <p:spPr>
          <a:xfrm>
            <a:off x="868680" y="2624328"/>
            <a:ext cx="365760" cy="365760"/>
          </a:xfrm>
          <a:prstGeom prst="ellipse">
            <a:avLst/>
          </a:prstGeom>
          <a:solidFill>
            <a:srgbClr val="D0EAE0"/>
          </a:solidFill>
          <a:ln/>
        </p:spPr>
      </p:sp>
      <p:sp>
        <p:nvSpPr>
          <p:cNvPr id="11" name="Text 7"/>
          <p:cNvSpPr/>
          <p:nvPr/>
        </p:nvSpPr>
        <p:spPr>
          <a:xfrm>
            <a:off x="868680" y="262432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8C3A2B"/>
                </a:solidFill>
              </a:rPr>
              <a:t>—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1371600" y="2596896"/>
            <a:ext cx="9966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Kept no records — sales tracked only in memory</a:t>
            </a:r>
            <a:endParaRPr lang="en-US" sz="1500" dirty="0"/>
          </a:p>
        </p:txBody>
      </p:sp>
      <p:sp>
        <p:nvSpPr>
          <p:cNvPr id="13" name="Shape 9"/>
          <p:cNvSpPr/>
          <p:nvPr/>
        </p:nvSpPr>
        <p:spPr>
          <a:xfrm>
            <a:off x="868680" y="3191256"/>
            <a:ext cx="365760" cy="365760"/>
          </a:xfrm>
          <a:prstGeom prst="ellipse">
            <a:avLst/>
          </a:prstGeom>
          <a:solidFill>
            <a:srgbClr val="D0EAE0"/>
          </a:solidFill>
          <a:ln/>
        </p:spPr>
      </p:sp>
      <p:sp>
        <p:nvSpPr>
          <p:cNvPr id="14" name="Text 10"/>
          <p:cNvSpPr/>
          <p:nvPr/>
        </p:nvSpPr>
        <p:spPr>
          <a:xfrm>
            <a:off x="868680" y="3191256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8C3A2B"/>
                </a:solidFill>
              </a:rPr>
              <a:t>—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1371600" y="3163824"/>
            <a:ext cx="9966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separate business bank account</a:t>
            </a:r>
            <a:endParaRPr lang="en-US" sz="1500" dirty="0"/>
          </a:p>
        </p:txBody>
      </p:sp>
      <p:sp>
        <p:nvSpPr>
          <p:cNvPr id="16" name="Shape 12"/>
          <p:cNvSpPr/>
          <p:nvPr/>
        </p:nvSpPr>
        <p:spPr>
          <a:xfrm>
            <a:off x="868680" y="3758184"/>
            <a:ext cx="365760" cy="365760"/>
          </a:xfrm>
          <a:prstGeom prst="ellipse">
            <a:avLst/>
          </a:prstGeom>
          <a:solidFill>
            <a:srgbClr val="D0EAE0"/>
          </a:solidFill>
          <a:ln/>
        </p:spPr>
      </p:sp>
      <p:sp>
        <p:nvSpPr>
          <p:cNvPr id="17" name="Text 13"/>
          <p:cNvSpPr/>
          <p:nvPr/>
        </p:nvSpPr>
        <p:spPr>
          <a:xfrm>
            <a:off x="868680" y="3758184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8C3A2B"/>
                </a:solidFill>
              </a:rPr>
              <a:t>—</a:t>
            </a:r>
            <a:endParaRPr lang="en-US" sz="1600" dirty="0"/>
          </a:p>
        </p:txBody>
      </p:sp>
      <p:sp>
        <p:nvSpPr>
          <p:cNvPr id="18" name="Text 14"/>
          <p:cNvSpPr/>
          <p:nvPr/>
        </p:nvSpPr>
        <p:spPr>
          <a:xfrm>
            <a:off x="1371600" y="3730752"/>
            <a:ext cx="9966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income and family income were one and the same</a:t>
            </a:r>
            <a:endParaRPr lang="en-US" sz="1500" dirty="0"/>
          </a:p>
        </p:txBody>
      </p:sp>
      <p:sp>
        <p:nvSpPr>
          <p:cNvPr id="19" name="Shape 15"/>
          <p:cNvSpPr/>
          <p:nvPr/>
        </p:nvSpPr>
        <p:spPr>
          <a:xfrm>
            <a:off x="868680" y="4325112"/>
            <a:ext cx="365760" cy="365760"/>
          </a:xfrm>
          <a:prstGeom prst="ellipse">
            <a:avLst/>
          </a:prstGeom>
          <a:solidFill>
            <a:srgbClr val="D0EAE0"/>
          </a:solidFill>
          <a:ln/>
        </p:spPr>
      </p:sp>
      <p:sp>
        <p:nvSpPr>
          <p:cNvPr id="20" name="Text 16"/>
          <p:cNvSpPr/>
          <p:nvPr/>
        </p:nvSpPr>
        <p:spPr>
          <a:xfrm>
            <a:off x="868680" y="432511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8C3A2B"/>
                </a:solidFill>
              </a:rPr>
              <a:t>—</a:t>
            </a:r>
            <a:endParaRPr lang="en-US" sz="1600" dirty="0"/>
          </a:p>
        </p:txBody>
      </p:sp>
      <p:sp>
        <p:nvSpPr>
          <p:cNvPr id="21" name="Text 17"/>
          <p:cNvSpPr/>
          <p:nvPr/>
        </p:nvSpPr>
        <p:spPr>
          <a:xfrm>
            <a:off x="1371600" y="4297680"/>
            <a:ext cx="9966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Took her first loan without a clear repayment plan</a:t>
            </a:r>
            <a:endParaRPr lang="en-US" sz="1500" dirty="0"/>
          </a:p>
        </p:txBody>
      </p:sp>
      <p:sp>
        <p:nvSpPr>
          <p:cNvPr id="22" name="Shape 18"/>
          <p:cNvSpPr/>
          <p:nvPr/>
        </p:nvSpPr>
        <p:spPr>
          <a:xfrm>
            <a:off x="868680" y="4892040"/>
            <a:ext cx="365760" cy="365760"/>
          </a:xfrm>
          <a:prstGeom prst="ellipse">
            <a:avLst/>
          </a:prstGeom>
          <a:solidFill>
            <a:srgbClr val="D0EAE0"/>
          </a:solidFill>
          <a:ln/>
        </p:spPr>
      </p:sp>
      <p:sp>
        <p:nvSpPr>
          <p:cNvPr id="23" name="Text 19"/>
          <p:cNvSpPr/>
          <p:nvPr/>
        </p:nvSpPr>
        <p:spPr>
          <a:xfrm>
            <a:off x="868680" y="48920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8C3A2B"/>
                </a:solidFill>
              </a:rPr>
              <a:t>—</a:t>
            </a:r>
            <a:endParaRPr lang="en-US" sz="1600" dirty="0"/>
          </a:p>
        </p:txBody>
      </p:sp>
      <p:sp>
        <p:nvSpPr>
          <p:cNvPr id="24" name="Text 20"/>
          <p:cNvSpPr/>
          <p:nvPr/>
        </p:nvSpPr>
        <p:spPr>
          <a:xfrm>
            <a:off x="1371600" y="4864608"/>
            <a:ext cx="9966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Nearly lost the business within the first eighteen months</a:t>
            </a:r>
            <a:endParaRPr lang="en-US" sz="1500" dirty="0"/>
          </a:p>
        </p:txBody>
      </p:sp>
      <p:sp>
        <p:nvSpPr>
          <p:cNvPr id="25" name="Text 21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48</a:t>
            </a:r>
            <a:endParaRPr lang="en-US" sz="10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0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6 — GRACE'S FULL STORY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Grace: The Turning Point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783080"/>
            <a:ext cx="11064240" cy="91440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/>
          <a:effectLst>
            <a:outerShdw blurRad="76200" dist="12700" dir="5400000" algn="bl" rotWithShape="0">
              <a:srgbClr val="000000">
                <a:alpha val="6000"/>
              </a:srgbClr>
            </a:outerShdw>
          </a:effectLst>
        </p:spPr>
      </p:sp>
      <p:sp>
        <p:nvSpPr>
          <p:cNvPr id="7" name="Shape 3"/>
          <p:cNvSpPr/>
          <p:nvPr/>
        </p:nvSpPr>
        <p:spPr>
          <a:xfrm>
            <a:off x="868680" y="2011680"/>
            <a:ext cx="457200" cy="457200"/>
          </a:xfrm>
          <a:prstGeom prst="ellipse">
            <a:avLst/>
          </a:prstGeom>
          <a:solidFill>
            <a:srgbClr val="C8E6D4"/>
          </a:solidFill>
          <a:ln/>
        </p:spPr>
      </p:sp>
      <p:sp>
        <p:nvSpPr>
          <p:cNvPr id="8" name="Text 4"/>
          <p:cNvSpPr/>
          <p:nvPr/>
        </p:nvSpPr>
        <p:spPr>
          <a:xfrm>
            <a:off x="868680" y="2011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5"/>
          <p:cNvSpPr/>
          <p:nvPr/>
        </p:nvSpPr>
        <p:spPr>
          <a:xfrm>
            <a:off x="1508760" y="1892808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Opened a separate account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1508760" y="2258568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first, smallest, most consequential decision</a:t>
            </a:r>
            <a:endParaRPr lang="en-US" sz="1250" dirty="0"/>
          </a:p>
        </p:txBody>
      </p:sp>
      <p:sp>
        <p:nvSpPr>
          <p:cNvPr id="11" name="Shape 7"/>
          <p:cNvSpPr/>
          <p:nvPr/>
        </p:nvSpPr>
        <p:spPr>
          <a:xfrm>
            <a:off x="548640" y="2862072"/>
            <a:ext cx="11064240" cy="91440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/>
          <a:effectLst>
            <a:outerShdw blurRad="76200" dist="12700" dir="5400000" algn="bl" rotWithShape="0">
              <a:srgbClr val="000000">
                <a:alpha val="6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868680" y="3090672"/>
            <a:ext cx="457200" cy="457200"/>
          </a:xfrm>
          <a:prstGeom prst="ellipse">
            <a:avLst/>
          </a:prstGeom>
          <a:solidFill>
            <a:srgbClr val="C8E6D4"/>
          </a:solidFill>
          <a:ln/>
        </p:spPr>
      </p:sp>
      <p:sp>
        <p:nvSpPr>
          <p:cNvPr id="13" name="Text 9"/>
          <p:cNvSpPr/>
          <p:nvPr/>
        </p:nvSpPr>
        <p:spPr>
          <a:xfrm>
            <a:off x="868680" y="309067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4" name="Text 10"/>
          <p:cNvSpPr/>
          <p:nvPr/>
        </p:nvSpPr>
        <p:spPr>
          <a:xfrm>
            <a:off x="1508760" y="297180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Started a notebook ledger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1508760" y="333756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sales and expenses, nothing fancy</a:t>
            </a:r>
            <a:endParaRPr lang="en-US" sz="1250" dirty="0"/>
          </a:p>
        </p:txBody>
      </p:sp>
      <p:sp>
        <p:nvSpPr>
          <p:cNvPr id="16" name="Shape 12"/>
          <p:cNvSpPr/>
          <p:nvPr/>
        </p:nvSpPr>
        <p:spPr>
          <a:xfrm>
            <a:off x="548640" y="3941064"/>
            <a:ext cx="11064240" cy="91440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/>
          <a:effectLst>
            <a:outerShdw blurRad="76200" dist="12700" dir="5400000" algn="bl" rotWithShape="0">
              <a:srgbClr val="000000">
                <a:alpha val="6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868680" y="4169664"/>
            <a:ext cx="457200" cy="457200"/>
          </a:xfrm>
          <a:prstGeom prst="ellipse">
            <a:avLst/>
          </a:prstGeom>
          <a:solidFill>
            <a:srgbClr val="C8E6D4"/>
          </a:solidFill>
          <a:ln/>
        </p:spPr>
      </p:sp>
      <p:sp>
        <p:nvSpPr>
          <p:cNvPr id="18" name="Text 14"/>
          <p:cNvSpPr/>
          <p:nvPr/>
        </p:nvSpPr>
        <p:spPr>
          <a:xfrm>
            <a:off x="868680" y="416966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9" name="Text 15"/>
          <p:cNvSpPr/>
          <p:nvPr/>
        </p:nvSpPr>
        <p:spPr>
          <a:xfrm>
            <a:off x="1508760" y="4050792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Approached a cooperative, then a microfinance bank</a:t>
            </a:r>
            <a:endParaRPr lang="en-US" sz="1600" dirty="0"/>
          </a:p>
        </p:txBody>
      </p:sp>
      <p:sp>
        <p:nvSpPr>
          <p:cNvPr id="20" name="Text 16"/>
          <p:cNvSpPr/>
          <p:nvPr/>
        </p:nvSpPr>
        <p:spPr>
          <a:xfrm>
            <a:off x="1508760" y="4416552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Matched financing to her actual cash flow cycle</a:t>
            </a:r>
            <a:endParaRPr lang="en-US" sz="1250" dirty="0"/>
          </a:p>
        </p:txBody>
      </p:sp>
      <p:sp>
        <p:nvSpPr>
          <p:cNvPr id="21" name="Shape 17"/>
          <p:cNvSpPr/>
          <p:nvPr/>
        </p:nvSpPr>
        <p:spPr>
          <a:xfrm>
            <a:off x="548640" y="5020056"/>
            <a:ext cx="11064240" cy="91440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/>
          <a:effectLst>
            <a:outerShdw blurRad="76200" dist="12700" dir="5400000" algn="bl" rotWithShape="0">
              <a:srgbClr val="000000">
                <a:alpha val="6000"/>
              </a:srgbClr>
            </a:outerShdw>
          </a:effectLst>
        </p:spPr>
      </p:sp>
      <p:sp>
        <p:nvSpPr>
          <p:cNvPr id="22" name="Shape 18"/>
          <p:cNvSpPr/>
          <p:nvPr/>
        </p:nvSpPr>
        <p:spPr>
          <a:xfrm>
            <a:off x="868680" y="5248656"/>
            <a:ext cx="457200" cy="457200"/>
          </a:xfrm>
          <a:prstGeom prst="ellipse">
            <a:avLst/>
          </a:prstGeom>
          <a:solidFill>
            <a:srgbClr val="C8E6D4"/>
          </a:solidFill>
          <a:ln/>
        </p:spPr>
      </p:sp>
      <p:sp>
        <p:nvSpPr>
          <p:cNvPr id="23" name="Text 19"/>
          <p:cNvSpPr/>
          <p:nvPr/>
        </p:nvSpPr>
        <p:spPr>
          <a:xfrm>
            <a:off x="868680" y="524865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800" dirty="0"/>
          </a:p>
        </p:txBody>
      </p:sp>
      <p:sp>
        <p:nvSpPr>
          <p:cNvPr id="24" name="Text 20"/>
          <p:cNvSpPr/>
          <p:nvPr/>
        </p:nvSpPr>
        <p:spPr>
          <a:xfrm>
            <a:off x="1508760" y="5129784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Tracked every naira of loan usage</a:t>
            </a:r>
            <a:endParaRPr lang="en-US" sz="1600" dirty="0"/>
          </a:p>
        </p:txBody>
      </p:sp>
      <p:sp>
        <p:nvSpPr>
          <p:cNvPr id="25" name="Text 21"/>
          <p:cNvSpPr/>
          <p:nvPr/>
        </p:nvSpPr>
        <p:spPr>
          <a:xfrm>
            <a:off x="1508760" y="5495544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Could account for exactly where the money went</a:t>
            </a:r>
            <a:endParaRPr lang="en-US" sz="1250" dirty="0"/>
          </a:p>
        </p:txBody>
      </p:sp>
      <p:sp>
        <p:nvSpPr>
          <p:cNvPr id="26" name="Text 22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49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OPENING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Question Before We Begin</a:t>
            </a:r>
            <a:endParaRPr lang="en-US" sz="3000" dirty="0"/>
          </a:p>
        </p:txBody>
      </p:sp>
      <p:sp>
        <p:nvSpPr>
          <p:cNvPr id="6" name="Text 2"/>
          <p:cNvSpPr/>
          <p:nvPr/>
        </p:nvSpPr>
        <p:spPr>
          <a:xfrm>
            <a:off x="548640" y="1920240"/>
            <a:ext cx="10789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many businesses fail because they lack customers?</a:t>
            </a:r>
            <a:endParaRPr lang="en-US" sz="1900" dirty="0"/>
          </a:p>
        </p:txBody>
      </p:sp>
      <p:sp>
        <p:nvSpPr>
          <p:cNvPr id="7" name="Shape 3"/>
          <p:cNvSpPr/>
          <p:nvPr/>
        </p:nvSpPr>
        <p:spPr>
          <a:xfrm>
            <a:off x="548640" y="2514600"/>
            <a:ext cx="3657600" cy="640080"/>
          </a:xfrm>
          <a:prstGeom prst="roundRect">
            <a:avLst>
              <a:gd name="adj" fmla="val 50000"/>
            </a:avLst>
          </a:prstGeom>
          <a:solidFill>
            <a:srgbClr val="D4EDE3"/>
          </a:solidFill>
          <a:ln/>
        </p:spPr>
      </p:sp>
      <p:sp>
        <p:nvSpPr>
          <p:cNvPr id="8" name="Text 4"/>
          <p:cNvSpPr/>
          <p:nvPr/>
        </p:nvSpPr>
        <p:spPr>
          <a:xfrm>
            <a:off x="548640" y="251460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Usually very few</a:t>
            </a:r>
            <a:endParaRPr lang="en-US" sz="1500" dirty="0">
              <a:solidFill>
                <a:srgbClr val="C00000"/>
              </a:solidFill>
            </a:endParaRPr>
          </a:p>
        </p:txBody>
      </p:sp>
      <p:sp>
        <p:nvSpPr>
          <p:cNvPr id="9" name="Text 5"/>
          <p:cNvSpPr/>
          <p:nvPr/>
        </p:nvSpPr>
        <p:spPr>
          <a:xfrm>
            <a:off x="548640" y="3520440"/>
            <a:ext cx="10789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many fail because they run out of cash?</a:t>
            </a:r>
            <a:endParaRPr lang="en-US" sz="1900" dirty="0"/>
          </a:p>
        </p:txBody>
      </p:sp>
      <p:sp>
        <p:nvSpPr>
          <p:cNvPr id="10" name="Shape 6"/>
          <p:cNvSpPr/>
          <p:nvPr/>
        </p:nvSpPr>
        <p:spPr>
          <a:xfrm>
            <a:off x="548640" y="4114800"/>
            <a:ext cx="4754880" cy="640080"/>
          </a:xfrm>
          <a:prstGeom prst="roundRect">
            <a:avLst>
              <a:gd name="adj" fmla="val 50000"/>
            </a:avLst>
          </a:prstGeom>
          <a:solidFill>
            <a:srgbClr val="043927"/>
          </a:solidFill>
          <a:ln/>
        </p:spPr>
      </p:sp>
      <p:sp>
        <p:nvSpPr>
          <p:cNvPr id="11" name="Text 7"/>
          <p:cNvSpPr/>
          <p:nvPr/>
        </p:nvSpPr>
        <p:spPr>
          <a:xfrm>
            <a:off x="548640" y="4114800"/>
            <a:ext cx="4754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Carcasses everywhere</a:t>
            </a:r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12" name="Text 8"/>
          <p:cNvSpPr/>
          <p:nvPr/>
        </p:nvSpPr>
        <p:spPr>
          <a:xfrm>
            <a:off x="548640" y="5212080"/>
            <a:ext cx="10789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i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gap — with emphasis on the right financing — is what today's session is about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3" name="Text 9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1">
    <p:bg>
      <p:bgPr>
        <a:solidFill>
          <a:srgbClr val="0220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6 — GRACE'S FULL STORY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Grace: Where She Stands Now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828800"/>
            <a:ext cx="384048" cy="384048"/>
          </a:xfrm>
          <a:prstGeom prst="ellipse">
            <a:avLst/>
          </a:prstGeom>
          <a:solidFill>
            <a:srgbClr val="1A6B3C"/>
          </a:solidFill>
          <a:ln/>
        </p:spPr>
      </p:sp>
      <p:sp>
        <p:nvSpPr>
          <p:cNvPr id="7" name="Text 3"/>
          <p:cNvSpPr/>
          <p:nvPr/>
        </p:nvSpPr>
        <p:spPr>
          <a:xfrm>
            <a:off x="548640" y="182880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22018"/>
                </a:solidFill>
              </a:rPr>
              <a:t>✓</a:t>
            </a:r>
            <a:endParaRPr lang="en-US" sz="1600" dirty="0"/>
          </a:p>
        </p:txBody>
      </p:sp>
      <p:sp>
        <p:nvSpPr>
          <p:cNvPr id="8" name="Text 4"/>
          <p:cNvSpPr/>
          <p:nvPr/>
        </p:nvSpPr>
        <p:spPr>
          <a:xfrm>
            <a:off x="1097280" y="1810512"/>
            <a:ext cx="103327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DCF0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Employs 15 people across two locations</a:t>
            </a:r>
            <a:endParaRPr lang="en-US" sz="1550" dirty="0"/>
          </a:p>
        </p:txBody>
      </p:sp>
      <p:sp>
        <p:nvSpPr>
          <p:cNvPr id="9" name="Shape 5"/>
          <p:cNvSpPr/>
          <p:nvPr/>
        </p:nvSpPr>
        <p:spPr>
          <a:xfrm>
            <a:off x="548640" y="2423160"/>
            <a:ext cx="384048" cy="384048"/>
          </a:xfrm>
          <a:prstGeom prst="ellipse">
            <a:avLst/>
          </a:prstGeom>
          <a:solidFill>
            <a:srgbClr val="1A6B3C"/>
          </a:solidFill>
          <a:ln/>
        </p:spPr>
      </p:sp>
      <p:sp>
        <p:nvSpPr>
          <p:cNvPr id="10" name="Text 6"/>
          <p:cNvSpPr/>
          <p:nvPr/>
        </p:nvSpPr>
        <p:spPr>
          <a:xfrm>
            <a:off x="548640" y="242316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22018"/>
                </a:solidFill>
              </a:rPr>
              <a:t>✓</a:t>
            </a:r>
            <a:endParaRPr lang="en-US" sz="1600" dirty="0"/>
          </a:p>
        </p:txBody>
      </p:sp>
      <p:sp>
        <p:nvSpPr>
          <p:cNvPr id="11" name="Text 7"/>
          <p:cNvSpPr/>
          <p:nvPr/>
        </p:nvSpPr>
        <p:spPr>
          <a:xfrm>
            <a:off x="1097280" y="2404872"/>
            <a:ext cx="103327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DCF0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Exports products beyond the domestic market</a:t>
            </a:r>
            <a:endParaRPr lang="en-US" sz="1550" dirty="0"/>
          </a:p>
        </p:txBody>
      </p:sp>
      <p:sp>
        <p:nvSpPr>
          <p:cNvPr id="12" name="Shape 8"/>
          <p:cNvSpPr/>
          <p:nvPr/>
        </p:nvSpPr>
        <p:spPr>
          <a:xfrm>
            <a:off x="548640" y="3017520"/>
            <a:ext cx="384048" cy="384048"/>
          </a:xfrm>
          <a:prstGeom prst="ellipse">
            <a:avLst/>
          </a:prstGeom>
          <a:solidFill>
            <a:srgbClr val="1A6B3C"/>
          </a:solidFill>
          <a:ln/>
        </p:spPr>
      </p:sp>
      <p:sp>
        <p:nvSpPr>
          <p:cNvPr id="13" name="Text 9"/>
          <p:cNvSpPr/>
          <p:nvPr/>
        </p:nvSpPr>
        <p:spPr>
          <a:xfrm>
            <a:off x="548640" y="301752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22018"/>
                </a:solidFill>
              </a:rPr>
              <a:t>✓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1097280" y="2999232"/>
            <a:ext cx="103327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DCF0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Maintains fully audited accounts</a:t>
            </a:r>
            <a:endParaRPr lang="en-US" sz="1550" dirty="0"/>
          </a:p>
        </p:txBody>
      </p:sp>
      <p:sp>
        <p:nvSpPr>
          <p:cNvPr id="15" name="Shape 11"/>
          <p:cNvSpPr/>
          <p:nvPr/>
        </p:nvSpPr>
        <p:spPr>
          <a:xfrm>
            <a:off x="548640" y="3611880"/>
            <a:ext cx="384048" cy="384048"/>
          </a:xfrm>
          <a:prstGeom prst="ellipse">
            <a:avLst/>
          </a:prstGeom>
          <a:solidFill>
            <a:srgbClr val="1A6B3C"/>
          </a:solidFill>
          <a:ln/>
        </p:spPr>
      </p:sp>
      <p:sp>
        <p:nvSpPr>
          <p:cNvPr id="16" name="Text 12"/>
          <p:cNvSpPr/>
          <p:nvPr/>
        </p:nvSpPr>
        <p:spPr>
          <a:xfrm>
            <a:off x="548640" y="361188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22018"/>
                </a:solidFill>
              </a:rPr>
              <a:t>✓</a:t>
            </a:r>
            <a:endParaRPr lang="en-US" sz="1600" dirty="0"/>
          </a:p>
        </p:txBody>
      </p:sp>
      <p:sp>
        <p:nvSpPr>
          <p:cNvPr id="17" name="Text 13"/>
          <p:cNvSpPr/>
          <p:nvPr/>
        </p:nvSpPr>
        <p:spPr>
          <a:xfrm>
            <a:off x="1097280" y="3593592"/>
            <a:ext cx="103327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DCF0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Qualifies for commercial bank financing on her own merit</a:t>
            </a:r>
            <a:endParaRPr lang="en-US" sz="1550" dirty="0"/>
          </a:p>
        </p:txBody>
      </p:sp>
      <p:sp>
        <p:nvSpPr>
          <p:cNvPr id="18" name="Shape 14"/>
          <p:cNvSpPr/>
          <p:nvPr/>
        </p:nvSpPr>
        <p:spPr>
          <a:xfrm>
            <a:off x="548640" y="4206240"/>
            <a:ext cx="384048" cy="384048"/>
          </a:xfrm>
          <a:prstGeom prst="ellipse">
            <a:avLst/>
          </a:prstGeom>
          <a:solidFill>
            <a:srgbClr val="1A6B3C"/>
          </a:solidFill>
          <a:ln/>
        </p:spPr>
      </p:sp>
      <p:sp>
        <p:nvSpPr>
          <p:cNvPr id="19" name="Text 15"/>
          <p:cNvSpPr/>
          <p:nvPr/>
        </p:nvSpPr>
        <p:spPr>
          <a:xfrm>
            <a:off x="548640" y="420624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22018"/>
                </a:solidFill>
              </a:rPr>
              <a:t>✓</a:t>
            </a:r>
            <a:endParaRPr lang="en-US" sz="1600" dirty="0"/>
          </a:p>
        </p:txBody>
      </p:sp>
      <p:sp>
        <p:nvSpPr>
          <p:cNvPr id="20" name="Text 16"/>
          <p:cNvSpPr/>
          <p:nvPr/>
        </p:nvSpPr>
        <p:spPr>
          <a:xfrm>
            <a:off x="1097280" y="4187952"/>
            <a:ext cx="103327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DCF0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Sponsors church missions and orphaned children's school fees</a:t>
            </a:r>
            <a:endParaRPr lang="en-US" sz="1550" dirty="0"/>
          </a:p>
        </p:txBody>
      </p:sp>
      <p:sp>
        <p:nvSpPr>
          <p:cNvPr id="21" name="Shape 17"/>
          <p:cNvSpPr/>
          <p:nvPr/>
        </p:nvSpPr>
        <p:spPr>
          <a:xfrm>
            <a:off x="548640" y="4800600"/>
            <a:ext cx="384048" cy="384048"/>
          </a:xfrm>
          <a:prstGeom prst="ellipse">
            <a:avLst/>
          </a:prstGeom>
          <a:solidFill>
            <a:srgbClr val="1A6B3C"/>
          </a:solidFill>
          <a:ln/>
        </p:spPr>
      </p:sp>
      <p:sp>
        <p:nvSpPr>
          <p:cNvPr id="22" name="Text 18"/>
          <p:cNvSpPr/>
          <p:nvPr/>
        </p:nvSpPr>
        <p:spPr>
          <a:xfrm>
            <a:off x="548640" y="480060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22018"/>
                </a:solidFill>
              </a:rPr>
              <a:t>✓</a:t>
            </a:r>
            <a:endParaRPr lang="en-US" sz="1600" dirty="0"/>
          </a:p>
        </p:txBody>
      </p:sp>
      <p:sp>
        <p:nvSpPr>
          <p:cNvPr id="23" name="Text 19"/>
          <p:cNvSpPr/>
          <p:nvPr/>
        </p:nvSpPr>
        <p:spPr>
          <a:xfrm>
            <a:off x="1097280" y="4782312"/>
            <a:ext cx="103327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DCF0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Builds wealth ethically, as a steward rather than an owner</a:t>
            </a:r>
            <a:endParaRPr lang="en-US" sz="1550" dirty="0"/>
          </a:p>
        </p:txBody>
      </p:sp>
      <p:sp>
        <p:nvSpPr>
          <p:cNvPr id="24" name="Text 20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A78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</a:t>
            </a:r>
            <a:endParaRPr lang="en-US" sz="10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2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6 — THE TEN COMMANDMENTS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Ten Commandments of Business Finance</a:t>
            </a:r>
            <a:endParaRPr lang="en-US" sz="2800" dirty="0"/>
          </a:p>
        </p:txBody>
      </p:sp>
      <p:sp>
        <p:nvSpPr>
          <p:cNvPr id="6" name="Shape 2"/>
          <p:cNvSpPr/>
          <p:nvPr/>
        </p:nvSpPr>
        <p:spPr>
          <a:xfrm>
            <a:off x="548640" y="2332590"/>
            <a:ext cx="457200" cy="457200"/>
          </a:xfrm>
          <a:prstGeom prst="ellipse">
            <a:avLst/>
          </a:prstGeom>
          <a:solidFill>
            <a:srgbClr val="1A6B3C"/>
          </a:solidFill>
          <a:ln/>
        </p:spPr>
      </p:sp>
      <p:sp>
        <p:nvSpPr>
          <p:cNvPr id="7" name="Text 3"/>
          <p:cNvSpPr/>
          <p:nvPr/>
        </p:nvSpPr>
        <p:spPr>
          <a:xfrm>
            <a:off x="548640" y="233259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2000" dirty="0"/>
          </a:p>
        </p:txBody>
      </p:sp>
      <p:sp>
        <p:nvSpPr>
          <p:cNvPr id="8" name="Text 4"/>
          <p:cNvSpPr/>
          <p:nvPr/>
        </p:nvSpPr>
        <p:spPr>
          <a:xfrm>
            <a:off x="1143000" y="2286870"/>
            <a:ext cx="4754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Separate business money from personal money</a:t>
            </a:r>
            <a:endParaRPr lang="en-US" sz="1600" dirty="0"/>
          </a:p>
        </p:txBody>
      </p:sp>
      <p:sp>
        <p:nvSpPr>
          <p:cNvPr id="9" name="Shape 5"/>
          <p:cNvSpPr/>
          <p:nvPr/>
        </p:nvSpPr>
        <p:spPr>
          <a:xfrm>
            <a:off x="548640" y="3173838"/>
            <a:ext cx="457200" cy="457200"/>
          </a:xfrm>
          <a:prstGeom prst="ellipse">
            <a:avLst/>
          </a:prstGeom>
          <a:solidFill>
            <a:srgbClr val="1A6B3C"/>
          </a:solidFill>
          <a:ln/>
        </p:spPr>
      </p:sp>
      <p:sp>
        <p:nvSpPr>
          <p:cNvPr id="10" name="Text 6"/>
          <p:cNvSpPr/>
          <p:nvPr/>
        </p:nvSpPr>
        <p:spPr>
          <a:xfrm>
            <a:off x="548640" y="317383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2000" dirty="0"/>
          </a:p>
        </p:txBody>
      </p:sp>
      <p:sp>
        <p:nvSpPr>
          <p:cNvPr id="11" name="Text 7"/>
          <p:cNvSpPr/>
          <p:nvPr/>
        </p:nvSpPr>
        <p:spPr>
          <a:xfrm>
            <a:off x="1143000" y="3128118"/>
            <a:ext cx="4754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 yourself a salary</a:t>
            </a:r>
            <a:endParaRPr lang="en-US" sz="1600" dirty="0"/>
          </a:p>
        </p:txBody>
      </p:sp>
      <p:sp>
        <p:nvSpPr>
          <p:cNvPr id="12" name="Shape 8"/>
          <p:cNvSpPr/>
          <p:nvPr/>
        </p:nvSpPr>
        <p:spPr>
          <a:xfrm>
            <a:off x="548640" y="4015086"/>
            <a:ext cx="457200" cy="457200"/>
          </a:xfrm>
          <a:prstGeom prst="ellipse">
            <a:avLst/>
          </a:prstGeom>
          <a:solidFill>
            <a:srgbClr val="1A6B3C"/>
          </a:solidFill>
          <a:ln/>
        </p:spPr>
      </p:sp>
      <p:sp>
        <p:nvSpPr>
          <p:cNvPr id="13" name="Text 9"/>
          <p:cNvSpPr/>
          <p:nvPr/>
        </p:nvSpPr>
        <p:spPr>
          <a:xfrm>
            <a:off x="548640" y="401508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2000" dirty="0"/>
          </a:p>
        </p:txBody>
      </p:sp>
      <p:sp>
        <p:nvSpPr>
          <p:cNvPr id="14" name="Text 10"/>
          <p:cNvSpPr/>
          <p:nvPr/>
        </p:nvSpPr>
        <p:spPr>
          <a:xfrm>
            <a:off x="1143000" y="3969366"/>
            <a:ext cx="4754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 before borrowing</a:t>
            </a:r>
            <a:endParaRPr lang="en-US" sz="1600" dirty="0"/>
          </a:p>
        </p:txBody>
      </p:sp>
      <p:sp>
        <p:nvSpPr>
          <p:cNvPr id="15" name="Shape 11"/>
          <p:cNvSpPr/>
          <p:nvPr/>
        </p:nvSpPr>
        <p:spPr>
          <a:xfrm>
            <a:off x="548640" y="4856334"/>
            <a:ext cx="457200" cy="457200"/>
          </a:xfrm>
          <a:prstGeom prst="ellipse">
            <a:avLst/>
          </a:prstGeom>
          <a:solidFill>
            <a:srgbClr val="1A6B3C"/>
          </a:solidFill>
          <a:ln/>
        </p:spPr>
      </p:sp>
      <p:sp>
        <p:nvSpPr>
          <p:cNvPr id="16" name="Text 12"/>
          <p:cNvSpPr/>
          <p:nvPr/>
        </p:nvSpPr>
        <p:spPr>
          <a:xfrm>
            <a:off x="548640" y="485633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2000" dirty="0"/>
          </a:p>
        </p:txBody>
      </p:sp>
      <p:sp>
        <p:nvSpPr>
          <p:cNvPr id="17" name="Text 13"/>
          <p:cNvSpPr/>
          <p:nvPr/>
        </p:nvSpPr>
        <p:spPr>
          <a:xfrm>
            <a:off x="1143000" y="4810614"/>
            <a:ext cx="4754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Borrow only for productive purposes</a:t>
            </a:r>
            <a:endParaRPr lang="en-US" sz="1600" dirty="0"/>
          </a:p>
        </p:txBody>
      </p:sp>
      <p:sp>
        <p:nvSpPr>
          <p:cNvPr id="18" name="Shape 14"/>
          <p:cNvSpPr/>
          <p:nvPr/>
        </p:nvSpPr>
        <p:spPr>
          <a:xfrm>
            <a:off x="548640" y="5697582"/>
            <a:ext cx="457200" cy="457200"/>
          </a:xfrm>
          <a:prstGeom prst="ellipse">
            <a:avLst/>
          </a:prstGeom>
          <a:solidFill>
            <a:srgbClr val="1A6B3C"/>
          </a:solidFill>
          <a:ln/>
        </p:spPr>
      </p:sp>
      <p:sp>
        <p:nvSpPr>
          <p:cNvPr id="19" name="Text 15"/>
          <p:cNvSpPr/>
          <p:nvPr/>
        </p:nvSpPr>
        <p:spPr>
          <a:xfrm>
            <a:off x="548640" y="569758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2000" dirty="0"/>
          </a:p>
        </p:txBody>
      </p:sp>
      <p:sp>
        <p:nvSpPr>
          <p:cNvPr id="20" name="Text 16"/>
          <p:cNvSpPr/>
          <p:nvPr/>
        </p:nvSpPr>
        <p:spPr>
          <a:xfrm>
            <a:off x="1143000" y="5651862"/>
            <a:ext cx="4754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proper records</a:t>
            </a:r>
            <a:endParaRPr lang="en-US" sz="1600" dirty="0"/>
          </a:p>
        </p:txBody>
      </p:sp>
      <p:sp>
        <p:nvSpPr>
          <p:cNvPr id="21" name="Shape 17"/>
          <p:cNvSpPr/>
          <p:nvPr/>
        </p:nvSpPr>
        <p:spPr>
          <a:xfrm>
            <a:off x="6263640" y="2332590"/>
            <a:ext cx="457200" cy="457200"/>
          </a:xfrm>
          <a:prstGeom prst="ellipse">
            <a:avLst/>
          </a:prstGeom>
          <a:solidFill>
            <a:srgbClr val="1A6B3C"/>
          </a:solidFill>
          <a:ln/>
        </p:spPr>
      </p:sp>
      <p:sp>
        <p:nvSpPr>
          <p:cNvPr id="22" name="Text 18"/>
          <p:cNvSpPr/>
          <p:nvPr/>
        </p:nvSpPr>
        <p:spPr>
          <a:xfrm>
            <a:off x="6263640" y="233259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endParaRPr lang="en-US" sz="2000" dirty="0"/>
          </a:p>
        </p:txBody>
      </p:sp>
      <p:sp>
        <p:nvSpPr>
          <p:cNvPr id="23" name="Text 19"/>
          <p:cNvSpPr/>
          <p:nvPr/>
        </p:nvSpPr>
        <p:spPr>
          <a:xfrm>
            <a:off x="6858000" y="2286870"/>
            <a:ext cx="4754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Repay loans promptly</a:t>
            </a:r>
            <a:endParaRPr lang="en-US" sz="1600" dirty="0"/>
          </a:p>
        </p:txBody>
      </p:sp>
      <p:sp>
        <p:nvSpPr>
          <p:cNvPr id="24" name="Shape 20"/>
          <p:cNvSpPr/>
          <p:nvPr/>
        </p:nvSpPr>
        <p:spPr>
          <a:xfrm>
            <a:off x="6263640" y="3173838"/>
            <a:ext cx="457200" cy="457200"/>
          </a:xfrm>
          <a:prstGeom prst="ellipse">
            <a:avLst/>
          </a:prstGeom>
          <a:solidFill>
            <a:srgbClr val="1A6B3C"/>
          </a:solidFill>
          <a:ln/>
        </p:spPr>
      </p:sp>
      <p:sp>
        <p:nvSpPr>
          <p:cNvPr id="25" name="Text 21"/>
          <p:cNvSpPr/>
          <p:nvPr/>
        </p:nvSpPr>
        <p:spPr>
          <a:xfrm>
            <a:off x="6263640" y="317383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</a:t>
            </a:r>
            <a:endParaRPr lang="en-US" sz="2000" dirty="0"/>
          </a:p>
        </p:txBody>
      </p:sp>
      <p:sp>
        <p:nvSpPr>
          <p:cNvPr id="26" name="Text 22"/>
          <p:cNvSpPr/>
          <p:nvPr/>
        </p:nvSpPr>
        <p:spPr>
          <a:xfrm>
            <a:off x="6858000" y="3128118"/>
            <a:ext cx="4754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good banking relationships</a:t>
            </a:r>
            <a:endParaRPr lang="en-US" sz="1600" dirty="0"/>
          </a:p>
        </p:txBody>
      </p:sp>
      <p:sp>
        <p:nvSpPr>
          <p:cNvPr id="27" name="Shape 23"/>
          <p:cNvSpPr/>
          <p:nvPr/>
        </p:nvSpPr>
        <p:spPr>
          <a:xfrm>
            <a:off x="6263640" y="4015086"/>
            <a:ext cx="457200" cy="457200"/>
          </a:xfrm>
          <a:prstGeom prst="ellipse">
            <a:avLst/>
          </a:prstGeom>
          <a:solidFill>
            <a:srgbClr val="1A6B3C"/>
          </a:solidFill>
          <a:ln/>
        </p:spPr>
      </p:sp>
      <p:sp>
        <p:nvSpPr>
          <p:cNvPr id="28" name="Text 24"/>
          <p:cNvSpPr/>
          <p:nvPr/>
        </p:nvSpPr>
        <p:spPr>
          <a:xfrm>
            <a:off x="6263640" y="401508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</a:t>
            </a:r>
            <a:endParaRPr lang="en-US" sz="2000" dirty="0"/>
          </a:p>
        </p:txBody>
      </p:sp>
      <p:sp>
        <p:nvSpPr>
          <p:cNvPr id="29" name="Text 25"/>
          <p:cNvSpPr/>
          <p:nvPr/>
        </p:nvSpPr>
        <p:spPr>
          <a:xfrm>
            <a:off x="6858000" y="3969366"/>
            <a:ext cx="4754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Insure key business assets</a:t>
            </a:r>
            <a:endParaRPr lang="en-US" sz="1600" dirty="0"/>
          </a:p>
        </p:txBody>
      </p:sp>
      <p:sp>
        <p:nvSpPr>
          <p:cNvPr id="30" name="Shape 26"/>
          <p:cNvSpPr/>
          <p:nvPr/>
        </p:nvSpPr>
        <p:spPr>
          <a:xfrm>
            <a:off x="6263640" y="4856334"/>
            <a:ext cx="457200" cy="457200"/>
          </a:xfrm>
          <a:prstGeom prst="ellipse">
            <a:avLst/>
          </a:prstGeom>
          <a:solidFill>
            <a:srgbClr val="1A6B3C"/>
          </a:solidFill>
          <a:ln/>
        </p:spPr>
      </p:sp>
      <p:sp>
        <p:nvSpPr>
          <p:cNvPr id="31" name="Text 27"/>
          <p:cNvSpPr/>
          <p:nvPr/>
        </p:nvSpPr>
        <p:spPr>
          <a:xfrm>
            <a:off x="6263640" y="485633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9</a:t>
            </a:r>
            <a:endParaRPr lang="en-US" sz="2000" dirty="0"/>
          </a:p>
        </p:txBody>
      </p:sp>
      <p:sp>
        <p:nvSpPr>
          <p:cNvPr id="32" name="Text 28"/>
          <p:cNvSpPr/>
          <p:nvPr/>
        </p:nvSpPr>
        <p:spPr>
          <a:xfrm>
            <a:off x="6858000" y="4810614"/>
            <a:ext cx="4754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Reinvest profits</a:t>
            </a:r>
            <a:endParaRPr lang="en-US" sz="1600" dirty="0"/>
          </a:p>
        </p:txBody>
      </p:sp>
      <p:sp>
        <p:nvSpPr>
          <p:cNvPr id="33" name="Shape 29"/>
          <p:cNvSpPr/>
          <p:nvPr/>
        </p:nvSpPr>
        <p:spPr>
          <a:xfrm>
            <a:off x="6263640" y="5697582"/>
            <a:ext cx="457200" cy="457200"/>
          </a:xfrm>
          <a:prstGeom prst="ellipse">
            <a:avLst/>
          </a:prstGeom>
          <a:solidFill>
            <a:srgbClr val="1A6B3C"/>
          </a:solidFill>
          <a:ln/>
        </p:spPr>
      </p:sp>
      <p:sp>
        <p:nvSpPr>
          <p:cNvPr id="34" name="Text 30"/>
          <p:cNvSpPr/>
          <p:nvPr/>
        </p:nvSpPr>
        <p:spPr>
          <a:xfrm>
            <a:off x="6263640" y="569758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</a:t>
            </a:r>
            <a:endParaRPr lang="en-US" sz="2000" dirty="0"/>
          </a:p>
        </p:txBody>
      </p:sp>
      <p:sp>
        <p:nvSpPr>
          <p:cNvPr id="35" name="Text 31"/>
          <p:cNvSpPr/>
          <p:nvPr/>
        </p:nvSpPr>
        <p:spPr>
          <a:xfrm>
            <a:off x="6858000" y="5651862"/>
            <a:ext cx="4754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Honour God with integrity in business</a:t>
            </a:r>
            <a:endParaRPr lang="en-US" sz="1600" dirty="0"/>
          </a:p>
        </p:txBody>
      </p:sp>
      <p:sp>
        <p:nvSpPr>
          <p:cNvPr id="36" name="Text 32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51</a:t>
            </a:r>
            <a:endParaRPr lang="en-US" sz="10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3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6 — THE TEN COMMANDMENTS, EXPLAINED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Commandments 1–5: A Short Reflection</a:t>
            </a:r>
            <a:endParaRPr lang="en-US" sz="2600" dirty="0"/>
          </a:p>
        </p:txBody>
      </p:sp>
      <p:sp>
        <p:nvSpPr>
          <p:cNvPr id="6" name="Shape 2"/>
          <p:cNvSpPr/>
          <p:nvPr/>
        </p:nvSpPr>
        <p:spPr>
          <a:xfrm>
            <a:off x="548640" y="1783080"/>
            <a:ext cx="11064240" cy="82296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/>
          <a:effectLst>
            <a:outerShdw blurRad="63500" dist="127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7" name="Text 3"/>
          <p:cNvSpPr/>
          <p:nvPr/>
        </p:nvSpPr>
        <p:spPr>
          <a:xfrm>
            <a:off x="822960" y="1783080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1. Separate business money from personal money</a:t>
            </a:r>
            <a:endParaRPr lang="en-US" sz="1350" dirty="0"/>
          </a:p>
        </p:txBody>
      </p:sp>
      <p:sp>
        <p:nvSpPr>
          <p:cNvPr id="8" name="Text 4"/>
          <p:cNvSpPr/>
          <p:nvPr/>
        </p:nvSpPr>
        <p:spPr>
          <a:xfrm>
            <a:off x="4846320" y="1783080"/>
            <a:ext cx="6583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single habit that makes every other discipline possible.</a:t>
            </a:r>
            <a:endParaRPr lang="en-US" sz="1250" dirty="0"/>
          </a:p>
        </p:txBody>
      </p:sp>
      <p:sp>
        <p:nvSpPr>
          <p:cNvPr id="9" name="Shape 5"/>
          <p:cNvSpPr/>
          <p:nvPr/>
        </p:nvSpPr>
        <p:spPr>
          <a:xfrm>
            <a:off x="548640" y="2715768"/>
            <a:ext cx="11064240" cy="82296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/>
          <a:effectLst>
            <a:outerShdw blurRad="63500" dist="127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10" name="Text 6"/>
          <p:cNvSpPr/>
          <p:nvPr/>
        </p:nvSpPr>
        <p:spPr>
          <a:xfrm>
            <a:off x="822960" y="2715768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2. Pay yourself a salary</a:t>
            </a:r>
            <a:endParaRPr lang="en-US" sz="1350" dirty="0"/>
          </a:p>
        </p:txBody>
      </p:sp>
      <p:sp>
        <p:nvSpPr>
          <p:cNvPr id="11" name="Text 7"/>
          <p:cNvSpPr/>
          <p:nvPr/>
        </p:nvSpPr>
        <p:spPr>
          <a:xfrm>
            <a:off x="4846320" y="2715768"/>
            <a:ext cx="6583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undefined draw becomes an unaccountable leak.</a:t>
            </a:r>
            <a:endParaRPr lang="en-US" sz="1250" dirty="0"/>
          </a:p>
        </p:txBody>
      </p:sp>
      <p:sp>
        <p:nvSpPr>
          <p:cNvPr id="12" name="Shape 8"/>
          <p:cNvSpPr/>
          <p:nvPr/>
        </p:nvSpPr>
        <p:spPr>
          <a:xfrm>
            <a:off x="548640" y="3648456"/>
            <a:ext cx="11064240" cy="82296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/>
          <a:effectLst>
            <a:outerShdw blurRad="63500" dist="127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13" name="Text 9"/>
          <p:cNvSpPr/>
          <p:nvPr/>
        </p:nvSpPr>
        <p:spPr>
          <a:xfrm>
            <a:off x="822960" y="3648456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3. Save before borrowing</a:t>
            </a:r>
            <a:endParaRPr lang="en-US" sz="1350" dirty="0"/>
          </a:p>
        </p:txBody>
      </p:sp>
      <p:sp>
        <p:nvSpPr>
          <p:cNvPr id="14" name="Text 10"/>
          <p:cNvSpPr/>
          <p:nvPr/>
        </p:nvSpPr>
        <p:spPr>
          <a:xfrm>
            <a:off x="4846320" y="3648456"/>
            <a:ext cx="6583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Savings discipline today predicts repayment discipline tomorrow.</a:t>
            </a:r>
            <a:endParaRPr lang="en-US" sz="1250" dirty="0"/>
          </a:p>
        </p:txBody>
      </p:sp>
      <p:sp>
        <p:nvSpPr>
          <p:cNvPr id="15" name="Shape 11"/>
          <p:cNvSpPr/>
          <p:nvPr/>
        </p:nvSpPr>
        <p:spPr>
          <a:xfrm>
            <a:off x="548640" y="4581144"/>
            <a:ext cx="11064240" cy="82296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/>
          <a:effectLst>
            <a:outerShdw blurRad="63500" dist="127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16" name="Text 12"/>
          <p:cNvSpPr/>
          <p:nvPr/>
        </p:nvSpPr>
        <p:spPr>
          <a:xfrm>
            <a:off x="822960" y="4581144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4. Borrow only for productive purposes</a:t>
            </a:r>
            <a:endParaRPr lang="en-US" sz="1350" dirty="0"/>
          </a:p>
        </p:txBody>
      </p:sp>
      <p:sp>
        <p:nvSpPr>
          <p:cNvPr id="17" name="Text 13"/>
          <p:cNvSpPr/>
          <p:nvPr/>
        </p:nvSpPr>
        <p:spPr>
          <a:xfrm>
            <a:off x="4846320" y="4581144"/>
            <a:ext cx="6583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it won't generate the cash to repay itself, reconsider.</a:t>
            </a:r>
            <a:endParaRPr lang="en-US" sz="1250" dirty="0"/>
          </a:p>
        </p:txBody>
      </p:sp>
      <p:sp>
        <p:nvSpPr>
          <p:cNvPr id="18" name="Shape 14"/>
          <p:cNvSpPr/>
          <p:nvPr/>
        </p:nvSpPr>
        <p:spPr>
          <a:xfrm>
            <a:off x="548640" y="5513832"/>
            <a:ext cx="11064240" cy="82296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/>
          <a:effectLst>
            <a:outerShdw blurRad="63500" dist="127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19" name="Text 15"/>
          <p:cNvSpPr/>
          <p:nvPr/>
        </p:nvSpPr>
        <p:spPr>
          <a:xfrm>
            <a:off x="822960" y="5513832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5. Keep proper records</a:t>
            </a:r>
            <a:endParaRPr lang="en-US" sz="1350" dirty="0"/>
          </a:p>
        </p:txBody>
      </p:sp>
      <p:sp>
        <p:nvSpPr>
          <p:cNvPr id="20" name="Text 16"/>
          <p:cNvSpPr/>
          <p:nvPr/>
        </p:nvSpPr>
        <p:spPr>
          <a:xfrm>
            <a:off x="4846320" y="5513832"/>
            <a:ext cx="6583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Records are how a small business becomes a bankable one.</a:t>
            </a:r>
            <a:endParaRPr lang="en-US" sz="1250" dirty="0"/>
          </a:p>
        </p:txBody>
      </p:sp>
      <p:sp>
        <p:nvSpPr>
          <p:cNvPr id="21" name="Text 17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52</a:t>
            </a:r>
            <a:endParaRPr lang="en-US" sz="10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4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6 — THE TEN COMMANDMENTS, EXPLAINED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Commandments 6–10: A Short Reflection</a:t>
            </a:r>
            <a:endParaRPr lang="en-US" sz="2600" dirty="0"/>
          </a:p>
        </p:txBody>
      </p:sp>
      <p:sp>
        <p:nvSpPr>
          <p:cNvPr id="6" name="Shape 2"/>
          <p:cNvSpPr/>
          <p:nvPr/>
        </p:nvSpPr>
        <p:spPr>
          <a:xfrm>
            <a:off x="548640" y="1783080"/>
            <a:ext cx="11064240" cy="822960"/>
          </a:xfrm>
          <a:prstGeom prst="roundRect">
            <a:avLst>
              <a:gd name="adj" fmla="val 6667"/>
            </a:avLst>
          </a:prstGeom>
          <a:solidFill>
            <a:srgbClr val="F4FAF7"/>
          </a:solidFill>
          <a:ln/>
          <a:effectLst>
            <a:outerShdw blurRad="63500" dist="127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7" name="Text 3"/>
          <p:cNvSpPr/>
          <p:nvPr/>
        </p:nvSpPr>
        <p:spPr>
          <a:xfrm>
            <a:off x="822960" y="1783080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6. Repay loans promptly</a:t>
            </a:r>
            <a:endParaRPr lang="en-US" sz="1350" dirty="0"/>
          </a:p>
        </p:txBody>
      </p:sp>
      <p:sp>
        <p:nvSpPr>
          <p:cNvPr id="8" name="Text 4"/>
          <p:cNvSpPr/>
          <p:nvPr/>
        </p:nvSpPr>
        <p:spPr>
          <a:xfrm>
            <a:off x="4846320" y="1783080"/>
            <a:ext cx="6583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repayment history is your most valuable credit asset.</a:t>
            </a:r>
            <a:endParaRPr lang="en-US" sz="1250" dirty="0"/>
          </a:p>
        </p:txBody>
      </p:sp>
      <p:sp>
        <p:nvSpPr>
          <p:cNvPr id="9" name="Shape 5"/>
          <p:cNvSpPr/>
          <p:nvPr/>
        </p:nvSpPr>
        <p:spPr>
          <a:xfrm>
            <a:off x="548640" y="2715768"/>
            <a:ext cx="11064240" cy="822960"/>
          </a:xfrm>
          <a:prstGeom prst="roundRect">
            <a:avLst>
              <a:gd name="adj" fmla="val 6667"/>
            </a:avLst>
          </a:prstGeom>
          <a:solidFill>
            <a:srgbClr val="F4FAF7"/>
          </a:solidFill>
          <a:ln/>
          <a:effectLst>
            <a:outerShdw blurRad="63500" dist="127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10" name="Text 6"/>
          <p:cNvSpPr/>
          <p:nvPr/>
        </p:nvSpPr>
        <p:spPr>
          <a:xfrm>
            <a:off x="822960" y="2715768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7. Build good banking relationships</a:t>
            </a:r>
            <a:endParaRPr lang="en-US" sz="1350" dirty="0"/>
          </a:p>
        </p:txBody>
      </p:sp>
      <p:sp>
        <p:nvSpPr>
          <p:cNvPr id="11" name="Text 7"/>
          <p:cNvSpPr/>
          <p:nvPr/>
        </p:nvSpPr>
        <p:spPr>
          <a:xfrm>
            <a:off x="4846320" y="2715768"/>
            <a:ext cx="6583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bank that knows your business will extend it more grace.</a:t>
            </a:r>
            <a:endParaRPr lang="en-US" sz="1250" dirty="0"/>
          </a:p>
        </p:txBody>
      </p:sp>
      <p:sp>
        <p:nvSpPr>
          <p:cNvPr id="12" name="Shape 8"/>
          <p:cNvSpPr/>
          <p:nvPr/>
        </p:nvSpPr>
        <p:spPr>
          <a:xfrm>
            <a:off x="548640" y="3648456"/>
            <a:ext cx="11064240" cy="822960"/>
          </a:xfrm>
          <a:prstGeom prst="roundRect">
            <a:avLst>
              <a:gd name="adj" fmla="val 6667"/>
            </a:avLst>
          </a:prstGeom>
          <a:solidFill>
            <a:srgbClr val="F4FAF7"/>
          </a:solidFill>
          <a:ln/>
          <a:effectLst>
            <a:outerShdw blurRad="63500" dist="127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13" name="Text 9"/>
          <p:cNvSpPr/>
          <p:nvPr/>
        </p:nvSpPr>
        <p:spPr>
          <a:xfrm>
            <a:off x="822960" y="3648456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8. Insure key business assets</a:t>
            </a:r>
            <a:endParaRPr lang="en-US" sz="1350" dirty="0"/>
          </a:p>
        </p:txBody>
      </p:sp>
      <p:sp>
        <p:nvSpPr>
          <p:cNvPr id="14" name="Text 10"/>
          <p:cNvSpPr/>
          <p:nvPr/>
        </p:nvSpPr>
        <p:spPr>
          <a:xfrm>
            <a:off x="4846320" y="3648456"/>
            <a:ext cx="6583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fire or theft shouldn't be able to end the business.</a:t>
            </a:r>
            <a:endParaRPr lang="en-US" sz="1250" dirty="0"/>
          </a:p>
        </p:txBody>
      </p:sp>
      <p:sp>
        <p:nvSpPr>
          <p:cNvPr id="15" name="Shape 11"/>
          <p:cNvSpPr/>
          <p:nvPr/>
        </p:nvSpPr>
        <p:spPr>
          <a:xfrm>
            <a:off x="548640" y="4581144"/>
            <a:ext cx="11064240" cy="822960"/>
          </a:xfrm>
          <a:prstGeom prst="roundRect">
            <a:avLst>
              <a:gd name="adj" fmla="val 6667"/>
            </a:avLst>
          </a:prstGeom>
          <a:solidFill>
            <a:srgbClr val="F4FAF7"/>
          </a:solidFill>
          <a:ln/>
          <a:effectLst>
            <a:outerShdw blurRad="63500" dist="127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16" name="Text 12"/>
          <p:cNvSpPr/>
          <p:nvPr/>
        </p:nvSpPr>
        <p:spPr>
          <a:xfrm>
            <a:off x="822960" y="4581144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9. Reinvest profits</a:t>
            </a:r>
            <a:endParaRPr lang="en-US" sz="1350" dirty="0"/>
          </a:p>
        </p:txBody>
      </p:sp>
      <p:sp>
        <p:nvSpPr>
          <p:cNvPr id="17" name="Text 13"/>
          <p:cNvSpPr/>
          <p:nvPr/>
        </p:nvSpPr>
        <p:spPr>
          <a:xfrm>
            <a:off x="4846320" y="4581144"/>
            <a:ext cx="6583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 capital often hides inside profit you haven't withdrawn.</a:t>
            </a:r>
            <a:endParaRPr lang="en-US" sz="1250" dirty="0"/>
          </a:p>
        </p:txBody>
      </p:sp>
      <p:sp>
        <p:nvSpPr>
          <p:cNvPr id="18" name="Shape 14"/>
          <p:cNvSpPr/>
          <p:nvPr/>
        </p:nvSpPr>
        <p:spPr>
          <a:xfrm>
            <a:off x="548640" y="5513832"/>
            <a:ext cx="11064240" cy="822960"/>
          </a:xfrm>
          <a:prstGeom prst="roundRect">
            <a:avLst>
              <a:gd name="adj" fmla="val 6667"/>
            </a:avLst>
          </a:prstGeom>
          <a:solidFill>
            <a:srgbClr val="F4FAF7"/>
          </a:solidFill>
          <a:ln/>
          <a:effectLst>
            <a:outerShdw blurRad="63500" dist="127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19" name="Text 15"/>
          <p:cNvSpPr/>
          <p:nvPr/>
        </p:nvSpPr>
        <p:spPr>
          <a:xfrm>
            <a:off x="822960" y="5513832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10. Honour God with integrity in business</a:t>
            </a:r>
            <a:endParaRPr lang="en-US" sz="1350" dirty="0"/>
          </a:p>
        </p:txBody>
      </p:sp>
      <p:sp>
        <p:nvSpPr>
          <p:cNvPr id="20" name="Text 16"/>
          <p:cNvSpPr/>
          <p:nvPr/>
        </p:nvSpPr>
        <p:spPr>
          <a:xfrm>
            <a:off x="4846320" y="5513832"/>
            <a:ext cx="6583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commandment above is, in the end, an expression of this one.</a:t>
            </a:r>
            <a:endParaRPr lang="en-US" sz="1250" dirty="0"/>
          </a:p>
        </p:txBody>
      </p:sp>
      <p:sp>
        <p:nvSpPr>
          <p:cNvPr id="21" name="Text 17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53</a:t>
            </a:r>
            <a:endParaRPr lang="en-US" sz="10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5">
    <p:bg>
      <p:bgPr>
        <a:solidFill>
          <a:srgbClr val="0220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548640" y="502920"/>
            <a:ext cx="640080" cy="640080"/>
          </a:xfrm>
          <a:prstGeom prst="ellipse">
            <a:avLst/>
          </a:prstGeom>
          <a:solidFill>
            <a:srgbClr val="043927"/>
          </a:solidFill>
          <a:ln/>
        </p:spPr>
      </p:sp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" y="667512"/>
            <a:ext cx="310896" cy="310896"/>
          </a:xfrm>
          <a:prstGeom prst="rect">
            <a:avLst/>
          </a:prstGeom>
        </p:spPr>
      </p:pic>
      <p:sp>
        <p:nvSpPr>
          <p:cNvPr id="6" name="Text 1"/>
          <p:cNvSpPr/>
          <p:nvPr/>
        </p:nvSpPr>
        <p:spPr>
          <a:xfrm>
            <a:off x="1417320" y="5486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QUALIFICATION EXAM</a:t>
            </a:r>
            <a:endParaRPr lang="en-US" sz="1400" dirty="0"/>
          </a:p>
        </p:txBody>
      </p:sp>
      <p:sp>
        <p:nvSpPr>
          <p:cNvPr id="7" name="Text 2"/>
          <p:cNvSpPr/>
          <p:nvPr/>
        </p:nvSpPr>
        <p:spPr>
          <a:xfrm>
            <a:off x="914400" y="1737360"/>
            <a:ext cx="103327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3400"/>
              </a:lnSpc>
              <a:buNone/>
            </a:pPr>
            <a:r>
              <a:rPr lang="en-US" sz="26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“Well done, good and faithful servant… you have been faithful with a few things; I will put you in charge of many things.”</a:t>
            </a:r>
            <a:endParaRPr lang="en-US" sz="2600" dirty="0"/>
          </a:p>
        </p:txBody>
      </p:sp>
      <p:sp>
        <p:nvSpPr>
          <p:cNvPr id="8" name="Text 3"/>
          <p:cNvSpPr/>
          <p:nvPr/>
        </p:nvSpPr>
        <p:spPr>
          <a:xfrm>
            <a:off x="914400" y="365760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MATTHEW 25:21</a:t>
            </a:r>
            <a:endParaRPr lang="en-US" sz="1300" dirty="0"/>
          </a:p>
        </p:txBody>
      </p:sp>
      <p:sp>
        <p:nvSpPr>
          <p:cNvPr id="9" name="Text 4"/>
          <p:cNvSpPr/>
          <p:nvPr/>
        </p:nvSpPr>
        <p:spPr>
          <a:xfrm>
            <a:off x="914400" y="448056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i="1" dirty="0">
                <a:solidFill>
                  <a:srgbClr val="A8CD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bookkeeping on a small loan today is what qualifies you for a bigger facility tomorrow.</a:t>
            </a:r>
            <a:endParaRPr lang="en-US" sz="1700" dirty="0"/>
          </a:p>
        </p:txBody>
      </p:sp>
      <p:sp>
        <p:nvSpPr>
          <p:cNvPr id="10" name="Text 5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A78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54</a:t>
            </a:r>
            <a:endParaRPr lang="en-US" sz="10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6">
    <p:bg>
      <p:bgPr>
        <a:solidFill>
          <a:srgbClr val="0220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8686800" y="-1828800"/>
            <a:ext cx="6400800" cy="6400800"/>
          </a:xfrm>
          <a:prstGeom prst="ellipse">
            <a:avLst/>
          </a:prstGeom>
          <a:solidFill>
            <a:srgbClr val="043927">
              <a:alpha val="55000"/>
            </a:srgbClr>
          </a:solidFill>
          <a:ln/>
        </p:spPr>
      </p:sp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" y="667512"/>
            <a:ext cx="365760" cy="365760"/>
          </a:xfrm>
          <a:prstGeom prst="rect">
            <a:avLst/>
          </a:prstGeom>
        </p:spPr>
      </p:pic>
      <p:sp>
        <p:nvSpPr>
          <p:cNvPr id="6" name="Text 1"/>
          <p:cNvSpPr/>
          <p:nvPr/>
        </p:nvSpPr>
        <p:spPr>
          <a:xfrm>
            <a:off x="1417320" y="713232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FINAL WORD</a:t>
            </a:r>
            <a:endParaRPr lang="en-US" sz="1400" dirty="0"/>
          </a:p>
        </p:txBody>
      </p:sp>
      <p:sp>
        <p:nvSpPr>
          <p:cNvPr id="7" name="Text 2"/>
          <p:cNvSpPr/>
          <p:nvPr/>
        </p:nvSpPr>
        <p:spPr>
          <a:xfrm>
            <a:off x="914400" y="1737360"/>
            <a:ext cx="10332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Finance is a servant, not a master.</a:t>
            </a:r>
            <a:endParaRPr lang="en-US" sz="2800" dirty="0"/>
          </a:p>
        </p:txBody>
      </p:sp>
      <p:sp>
        <p:nvSpPr>
          <p:cNvPr id="8" name="Text 3"/>
          <p:cNvSpPr/>
          <p:nvPr/>
        </p:nvSpPr>
        <p:spPr>
          <a:xfrm>
            <a:off x="914400" y="2606040"/>
            <a:ext cx="9875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200"/>
              </a:lnSpc>
              <a:buNone/>
            </a:pPr>
            <a:r>
              <a:rPr lang="en-US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Money does not solve business problems. Good management solves business problems. Finance simply gives good management the opportunity to grow.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Shape 4"/>
          <p:cNvSpPr/>
          <p:nvPr/>
        </p:nvSpPr>
        <p:spPr>
          <a:xfrm>
            <a:off x="914400" y="3794760"/>
            <a:ext cx="10332720" cy="0"/>
          </a:xfrm>
          <a:prstGeom prst="line">
            <a:avLst/>
          </a:prstGeom>
          <a:noFill/>
          <a:ln w="12700">
            <a:solidFill>
              <a:srgbClr val="1A6B3C"/>
            </a:solidFill>
            <a:prstDash val="dash"/>
          </a:ln>
        </p:spPr>
      </p:sp>
      <p:sp>
        <p:nvSpPr>
          <p:cNvPr id="10" name="Text 5"/>
          <p:cNvSpPr/>
          <p:nvPr/>
        </p:nvSpPr>
        <p:spPr>
          <a:xfrm>
            <a:off x="914400" y="4114800"/>
            <a:ext cx="103327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800"/>
              </a:lnSpc>
              <a:buNone/>
            </a:pPr>
            <a:r>
              <a:rPr lang="en-US" sz="2200" b="1" i="1" dirty="0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“God gives seed to the sower — not to the keeper.</a:t>
            </a:r>
            <a:endParaRPr lang="en-US" sz="2200" dirty="0">
              <a:solidFill>
                <a:schemeClr val="bg1"/>
              </a:solidFill>
            </a:endParaRPr>
          </a:p>
          <a:p>
            <a:pPr marL="0" indent="0">
              <a:lnSpc>
                <a:spcPts val="2800"/>
              </a:lnSpc>
              <a:buNone/>
            </a:pPr>
            <a:r>
              <a:rPr lang="en-US" sz="2200" b="1" i="1" dirty="0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Finance is a seed. Businesses are fields.</a:t>
            </a:r>
            <a:endParaRPr lang="en-US" sz="2200" dirty="0">
              <a:solidFill>
                <a:schemeClr val="bg1"/>
              </a:solidFill>
            </a:endParaRPr>
          </a:p>
          <a:p>
            <a:pPr marL="0" indent="0">
              <a:lnSpc>
                <a:spcPts val="2800"/>
              </a:lnSpc>
              <a:buNone/>
            </a:pPr>
            <a:r>
              <a:rPr lang="en-US" sz="2200" b="1" i="1" dirty="0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Stewardship determines the harvest.”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1" name="Text 6"/>
          <p:cNvSpPr/>
          <p:nvPr/>
        </p:nvSpPr>
        <p:spPr>
          <a:xfrm>
            <a:off x="914400" y="6126480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78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Kehinde Oyeleke  •  Empowerment Seminar  •  11 July 2026</a:t>
            </a:r>
            <a:endParaRPr lang="en-US" sz="1200" dirty="0"/>
          </a:p>
        </p:txBody>
      </p:sp>
      <p:sp>
        <p:nvSpPr>
          <p:cNvPr id="12" name="Text 7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A78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</a:t>
            </a:r>
            <a:endParaRPr lang="en-US" sz="100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201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4EFE14-00A5-C064-BCC8-EEADAABC0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>
            <a:extLst>
              <a:ext uri="{FF2B5EF4-FFF2-40B4-BE49-F238E27FC236}">
                <a16:creationId xmlns:a16="http://schemas.microsoft.com/office/drawing/2014/main" id="{F4EE6214-BBD5-23CE-FF3B-97AB40D344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>
            <a:extLst>
              <a:ext uri="{FF2B5EF4-FFF2-40B4-BE49-F238E27FC236}">
                <a16:creationId xmlns:a16="http://schemas.microsoft.com/office/drawing/2014/main" id="{E5DE8092-2173-4E9F-2AC9-BB5EFFEB95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Shape 0">
            <a:extLst>
              <a:ext uri="{FF2B5EF4-FFF2-40B4-BE49-F238E27FC236}">
                <a16:creationId xmlns:a16="http://schemas.microsoft.com/office/drawing/2014/main" id="{DD6A1086-0340-4904-57DB-E463C5A5079B}"/>
              </a:ext>
            </a:extLst>
          </p:cNvPr>
          <p:cNvSpPr/>
          <p:nvPr/>
        </p:nvSpPr>
        <p:spPr>
          <a:xfrm>
            <a:off x="8686800" y="-1828800"/>
            <a:ext cx="6400800" cy="6400800"/>
          </a:xfrm>
          <a:prstGeom prst="ellipse">
            <a:avLst/>
          </a:prstGeom>
          <a:solidFill>
            <a:srgbClr val="043927">
              <a:alpha val="55000"/>
            </a:srgbClr>
          </a:solidFill>
          <a:ln/>
        </p:spPr>
      </p:sp>
      <p:sp>
        <p:nvSpPr>
          <p:cNvPr id="8" name="Text 3">
            <a:extLst>
              <a:ext uri="{FF2B5EF4-FFF2-40B4-BE49-F238E27FC236}">
                <a16:creationId xmlns:a16="http://schemas.microsoft.com/office/drawing/2014/main" id="{ECAC2536-B4C3-5693-D0FF-C0329554BB64}"/>
              </a:ext>
            </a:extLst>
          </p:cNvPr>
          <p:cNvSpPr/>
          <p:nvPr/>
        </p:nvSpPr>
        <p:spPr>
          <a:xfrm>
            <a:off x="986309" y="243139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Thank you</a:t>
            </a:r>
            <a:endParaRPr lang="en-US" sz="3400" dirty="0"/>
          </a:p>
        </p:txBody>
      </p:sp>
      <p:sp>
        <p:nvSpPr>
          <p:cNvPr id="9" name="Text 4">
            <a:extLst>
              <a:ext uri="{FF2B5EF4-FFF2-40B4-BE49-F238E27FC236}">
                <a16:creationId xmlns:a16="http://schemas.microsoft.com/office/drawing/2014/main" id="{49397BD2-512A-1CB8-AE16-B3897C03455D}"/>
              </a:ext>
            </a:extLst>
          </p:cNvPr>
          <p:cNvSpPr/>
          <p:nvPr/>
        </p:nvSpPr>
        <p:spPr>
          <a:xfrm>
            <a:off x="773245" y="4045679"/>
            <a:ext cx="9601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i="1" dirty="0">
                <a:solidFill>
                  <a:schemeClr val="bg1">
                    <a:lumMod val="95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Questions and Comments, please?</a:t>
            </a:r>
            <a:endParaRPr lang="en-US" sz="2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Text 5">
            <a:extLst>
              <a:ext uri="{FF2B5EF4-FFF2-40B4-BE49-F238E27FC236}">
                <a16:creationId xmlns:a16="http://schemas.microsoft.com/office/drawing/2014/main" id="{317E12AA-CBB7-AEF0-E8D3-F2CA2F988DC4}"/>
              </a:ext>
            </a:extLst>
          </p:cNvPr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A78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56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2374293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TODAY'S JOURNEY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We'll Cover Together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920240"/>
            <a:ext cx="1737360" cy="3749040"/>
          </a:xfrm>
          <a:prstGeom prst="roundRect">
            <a:avLst>
              <a:gd name="adj" fmla="val 4211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3"/>
          <p:cNvSpPr/>
          <p:nvPr/>
        </p:nvSpPr>
        <p:spPr>
          <a:xfrm>
            <a:off x="1165860" y="2194560"/>
            <a:ext cx="502920" cy="50292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5588" y="2304288"/>
            <a:ext cx="283464" cy="283464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548640" y="278892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B8D8C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900" dirty="0"/>
          </a:p>
        </p:txBody>
      </p:sp>
      <p:sp>
        <p:nvSpPr>
          <p:cNvPr id="10" name="Text 5"/>
          <p:cNvSpPr/>
          <p:nvPr/>
        </p:nvSpPr>
        <p:spPr>
          <a:xfrm>
            <a:off x="640080" y="3154680"/>
            <a:ext cx="15544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Finance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Matters</a:t>
            </a:r>
            <a:endParaRPr lang="en-US" sz="1200" dirty="0"/>
          </a:p>
        </p:txBody>
      </p:sp>
      <p:sp>
        <p:nvSpPr>
          <p:cNvPr id="11" name="Text 6"/>
          <p:cNvSpPr/>
          <p:nvPr/>
        </p:nvSpPr>
        <p:spPr>
          <a:xfrm>
            <a:off x="640080" y="4023360"/>
            <a:ext cx="155448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cash, profit &amp; survival</a:t>
            </a:r>
            <a:endParaRPr lang="en-US" sz="950" dirty="0"/>
          </a:p>
        </p:txBody>
      </p:sp>
      <p:sp>
        <p:nvSpPr>
          <p:cNvPr id="12" name="Shape 7"/>
          <p:cNvSpPr/>
          <p:nvPr/>
        </p:nvSpPr>
        <p:spPr>
          <a:xfrm>
            <a:off x="2432304" y="1920240"/>
            <a:ext cx="1737360" cy="3749040"/>
          </a:xfrm>
          <a:prstGeom prst="roundRect">
            <a:avLst>
              <a:gd name="adj" fmla="val 4211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8"/>
          <p:cNvSpPr/>
          <p:nvPr/>
        </p:nvSpPr>
        <p:spPr>
          <a:xfrm>
            <a:off x="3049524" y="2194560"/>
            <a:ext cx="502920" cy="50292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59252" y="2304288"/>
            <a:ext cx="283464" cy="283464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2432304" y="278892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B8D8C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900" dirty="0"/>
          </a:p>
        </p:txBody>
      </p:sp>
      <p:sp>
        <p:nvSpPr>
          <p:cNvPr id="16" name="Text 10"/>
          <p:cNvSpPr/>
          <p:nvPr/>
        </p:nvSpPr>
        <p:spPr>
          <a:xfrm>
            <a:off x="2523744" y="3154680"/>
            <a:ext cx="15544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Microfinance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Explained</a:t>
            </a:r>
            <a:endParaRPr lang="en-US" sz="1200" dirty="0"/>
          </a:p>
        </p:txBody>
      </p:sp>
      <p:sp>
        <p:nvSpPr>
          <p:cNvPr id="17" name="Text 11"/>
          <p:cNvSpPr/>
          <p:nvPr/>
        </p:nvSpPr>
        <p:spPr>
          <a:xfrm>
            <a:off x="2523744" y="4023360"/>
            <a:ext cx="155448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than just loans</a:t>
            </a:r>
            <a:endParaRPr lang="en-US" sz="950" dirty="0"/>
          </a:p>
        </p:txBody>
      </p:sp>
      <p:sp>
        <p:nvSpPr>
          <p:cNvPr id="18" name="Shape 12"/>
          <p:cNvSpPr/>
          <p:nvPr/>
        </p:nvSpPr>
        <p:spPr>
          <a:xfrm>
            <a:off x="4315968" y="1920240"/>
            <a:ext cx="1737360" cy="3749040"/>
          </a:xfrm>
          <a:prstGeom prst="roundRect">
            <a:avLst>
              <a:gd name="adj" fmla="val 4211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13"/>
          <p:cNvSpPr/>
          <p:nvPr/>
        </p:nvSpPr>
        <p:spPr>
          <a:xfrm>
            <a:off x="4933188" y="2194560"/>
            <a:ext cx="502920" cy="50292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42916" y="2304288"/>
            <a:ext cx="283464" cy="283464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4315968" y="278892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B8D8C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900" dirty="0"/>
          </a:p>
        </p:txBody>
      </p:sp>
      <p:sp>
        <p:nvSpPr>
          <p:cNvPr id="22" name="Text 15"/>
          <p:cNvSpPr/>
          <p:nvPr/>
        </p:nvSpPr>
        <p:spPr>
          <a:xfrm>
            <a:off x="4407408" y="3154680"/>
            <a:ext cx="15544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Sources of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Finance</a:t>
            </a:r>
            <a:endParaRPr lang="en-US" sz="1200" dirty="0"/>
          </a:p>
        </p:txBody>
      </p:sp>
      <p:sp>
        <p:nvSpPr>
          <p:cNvPr id="23" name="Text 16"/>
          <p:cNvSpPr/>
          <p:nvPr/>
        </p:nvSpPr>
        <p:spPr>
          <a:xfrm>
            <a:off x="4407408" y="4023360"/>
            <a:ext cx="155448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seven levels to climb</a:t>
            </a:r>
            <a:endParaRPr lang="en-US" sz="950" dirty="0"/>
          </a:p>
        </p:txBody>
      </p:sp>
      <p:sp>
        <p:nvSpPr>
          <p:cNvPr id="24" name="Shape 17"/>
          <p:cNvSpPr/>
          <p:nvPr/>
        </p:nvSpPr>
        <p:spPr>
          <a:xfrm>
            <a:off x="6199632" y="1920240"/>
            <a:ext cx="1737360" cy="3749040"/>
          </a:xfrm>
          <a:prstGeom prst="roundRect">
            <a:avLst>
              <a:gd name="adj" fmla="val 4211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Shape 18"/>
          <p:cNvSpPr/>
          <p:nvPr/>
        </p:nvSpPr>
        <p:spPr>
          <a:xfrm>
            <a:off x="6816852" y="2194560"/>
            <a:ext cx="502920" cy="50292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26580" y="2304288"/>
            <a:ext cx="283464" cy="283464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6199632" y="278892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B8D8C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900" dirty="0"/>
          </a:p>
        </p:txBody>
      </p:sp>
      <p:sp>
        <p:nvSpPr>
          <p:cNvPr id="28" name="Text 20"/>
          <p:cNvSpPr/>
          <p:nvPr/>
        </p:nvSpPr>
        <p:spPr>
          <a:xfrm>
            <a:off x="6291072" y="3154680"/>
            <a:ext cx="15544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Choosing the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Right Fit</a:t>
            </a:r>
            <a:endParaRPr lang="en-US" sz="1200" dirty="0"/>
          </a:p>
        </p:txBody>
      </p:sp>
      <p:sp>
        <p:nvSpPr>
          <p:cNvPr id="29" name="Text 21"/>
          <p:cNvSpPr/>
          <p:nvPr/>
        </p:nvSpPr>
        <p:spPr>
          <a:xfrm>
            <a:off x="6291072" y="4023360"/>
            <a:ext cx="155448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avoiding the wrong one</a:t>
            </a:r>
            <a:endParaRPr lang="en-US" sz="950" dirty="0"/>
          </a:p>
        </p:txBody>
      </p:sp>
      <p:sp>
        <p:nvSpPr>
          <p:cNvPr id="30" name="Shape 22"/>
          <p:cNvSpPr/>
          <p:nvPr/>
        </p:nvSpPr>
        <p:spPr>
          <a:xfrm>
            <a:off x="8083296" y="1920240"/>
            <a:ext cx="1737360" cy="3749040"/>
          </a:xfrm>
          <a:prstGeom prst="roundRect">
            <a:avLst>
              <a:gd name="adj" fmla="val 4211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1" name="Shape 23"/>
          <p:cNvSpPr/>
          <p:nvPr/>
        </p:nvSpPr>
        <p:spPr>
          <a:xfrm>
            <a:off x="8700516" y="2194560"/>
            <a:ext cx="502920" cy="50292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32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810244" y="2304288"/>
            <a:ext cx="283464" cy="283464"/>
          </a:xfrm>
          <a:prstGeom prst="rect">
            <a:avLst/>
          </a:prstGeom>
        </p:spPr>
      </p:pic>
      <p:sp>
        <p:nvSpPr>
          <p:cNvPr id="33" name="Text 24"/>
          <p:cNvSpPr/>
          <p:nvPr/>
        </p:nvSpPr>
        <p:spPr>
          <a:xfrm>
            <a:off x="8083296" y="278892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B8D8C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1900" dirty="0"/>
          </a:p>
        </p:txBody>
      </p:sp>
      <p:sp>
        <p:nvSpPr>
          <p:cNvPr id="34" name="Text 25"/>
          <p:cNvSpPr/>
          <p:nvPr/>
        </p:nvSpPr>
        <p:spPr>
          <a:xfrm>
            <a:off x="8174736" y="3154680"/>
            <a:ext cx="15544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Bookkeeping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Discipline</a:t>
            </a:r>
            <a:endParaRPr lang="en-US" sz="1200" dirty="0"/>
          </a:p>
        </p:txBody>
      </p:sp>
      <p:sp>
        <p:nvSpPr>
          <p:cNvPr id="35" name="Text 26"/>
          <p:cNvSpPr/>
          <p:nvPr/>
        </p:nvSpPr>
        <p:spPr>
          <a:xfrm>
            <a:off x="8174736" y="4023360"/>
            <a:ext cx="155448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and after financing</a:t>
            </a:r>
            <a:endParaRPr lang="en-US" sz="950" dirty="0"/>
          </a:p>
        </p:txBody>
      </p:sp>
      <p:sp>
        <p:nvSpPr>
          <p:cNvPr id="36" name="Shape 27"/>
          <p:cNvSpPr/>
          <p:nvPr/>
        </p:nvSpPr>
        <p:spPr>
          <a:xfrm>
            <a:off x="9966960" y="1920240"/>
            <a:ext cx="1737360" cy="3749040"/>
          </a:xfrm>
          <a:prstGeom prst="roundRect">
            <a:avLst>
              <a:gd name="adj" fmla="val 4211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7" name="Shape 28"/>
          <p:cNvSpPr/>
          <p:nvPr/>
        </p:nvSpPr>
        <p:spPr>
          <a:xfrm>
            <a:off x="10584180" y="2194560"/>
            <a:ext cx="502920" cy="50292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38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693908" y="2304288"/>
            <a:ext cx="283464" cy="283464"/>
          </a:xfrm>
          <a:prstGeom prst="rect">
            <a:avLst/>
          </a:prstGeom>
        </p:spPr>
      </p:pic>
      <p:sp>
        <p:nvSpPr>
          <p:cNvPr id="39" name="Text 29"/>
          <p:cNvSpPr/>
          <p:nvPr/>
        </p:nvSpPr>
        <p:spPr>
          <a:xfrm>
            <a:off x="9966960" y="278892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B8D8C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endParaRPr lang="en-US" sz="1900" dirty="0"/>
          </a:p>
        </p:txBody>
      </p:sp>
      <p:sp>
        <p:nvSpPr>
          <p:cNvPr id="40" name="Text 30"/>
          <p:cNvSpPr/>
          <p:nvPr/>
        </p:nvSpPr>
        <p:spPr>
          <a:xfrm>
            <a:off x="10058400" y="3154680"/>
            <a:ext cx="15544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Biblical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Stewardship</a:t>
            </a:r>
            <a:endParaRPr lang="en-US" sz="1200" dirty="0"/>
          </a:p>
        </p:txBody>
      </p:sp>
      <p:sp>
        <p:nvSpPr>
          <p:cNvPr id="41" name="Text 31"/>
          <p:cNvSpPr/>
          <p:nvPr/>
        </p:nvSpPr>
        <p:spPr>
          <a:xfrm>
            <a:off x="10058400" y="4023360"/>
            <a:ext cx="155448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a closing story</a:t>
            </a:r>
            <a:endParaRPr lang="en-US" sz="950" dirty="0"/>
          </a:p>
        </p:txBody>
      </p:sp>
      <p:sp>
        <p:nvSpPr>
          <p:cNvPr id="42" name="Text 32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220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8686800" y="-1828800"/>
            <a:ext cx="6400800" cy="6400800"/>
          </a:xfrm>
          <a:prstGeom prst="ellipse">
            <a:avLst/>
          </a:prstGeom>
          <a:solidFill>
            <a:srgbClr val="043927">
              <a:alpha val="55000"/>
            </a:srgbClr>
          </a:solidFill>
          <a:ln/>
        </p:spPr>
      </p:sp>
      <p:sp>
        <p:nvSpPr>
          <p:cNvPr id="5" name="Text 1"/>
          <p:cNvSpPr/>
          <p:nvPr/>
        </p:nvSpPr>
        <p:spPr>
          <a:xfrm>
            <a:off x="640080" y="2286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 OF 6</a:t>
            </a:r>
            <a:endParaRPr lang="en-US" sz="1400" dirty="0"/>
          </a:p>
        </p:txBody>
      </p:sp>
      <p:sp>
        <p:nvSpPr>
          <p:cNvPr id="6" name="Shape 2"/>
          <p:cNvSpPr/>
          <p:nvPr/>
        </p:nvSpPr>
        <p:spPr>
          <a:xfrm>
            <a:off x="640080" y="2788920"/>
            <a:ext cx="822960" cy="822960"/>
          </a:xfrm>
          <a:prstGeom prst="ellipse">
            <a:avLst/>
          </a:prstGeom>
          <a:solidFill>
            <a:srgbClr val="043927"/>
          </a:solidFill>
          <a:ln/>
        </p:spPr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1248" y="2990088"/>
            <a:ext cx="420624" cy="420624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640080" y="374904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Finance Matters</a:t>
            </a:r>
            <a:endParaRPr lang="en-US" sz="3400" dirty="0"/>
          </a:p>
        </p:txBody>
      </p:sp>
      <p:sp>
        <p:nvSpPr>
          <p:cNvPr id="9" name="Text 4"/>
          <p:cNvSpPr/>
          <p:nvPr/>
        </p:nvSpPr>
        <p:spPr>
          <a:xfrm>
            <a:off x="640080" y="4754880"/>
            <a:ext cx="9601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Cash, profit, and the survival of a business</a:t>
            </a:r>
            <a:endParaRPr lang="en-US" sz="1700" dirty="0"/>
          </a:p>
        </p:txBody>
      </p:sp>
      <p:sp>
        <p:nvSpPr>
          <p:cNvPr id="10" name="Text 5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A78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 — WHY FINANCE MATTERS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Business Is Like a Human Body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783080"/>
            <a:ext cx="3383280" cy="292608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3"/>
          <p:cNvSpPr/>
          <p:nvPr/>
        </p:nvSpPr>
        <p:spPr>
          <a:xfrm>
            <a:off x="1874520" y="2148840"/>
            <a:ext cx="731520" cy="73152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39112" y="2313432"/>
            <a:ext cx="402336" cy="402336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548640" y="306324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Profit</a:t>
            </a:r>
            <a:endParaRPr lang="en-US" sz="2200" dirty="0"/>
          </a:p>
        </p:txBody>
      </p:sp>
      <p:sp>
        <p:nvSpPr>
          <p:cNvPr id="10" name="Text 5"/>
          <p:cNvSpPr/>
          <p:nvPr/>
        </p:nvSpPr>
        <p:spPr>
          <a:xfrm>
            <a:off x="548640" y="356616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food</a:t>
            </a:r>
            <a:endParaRPr lang="en-US" sz="1600" dirty="0"/>
          </a:p>
        </p:txBody>
      </p:sp>
      <p:sp>
        <p:nvSpPr>
          <p:cNvPr id="11" name="Shape 6"/>
          <p:cNvSpPr/>
          <p:nvPr/>
        </p:nvSpPr>
        <p:spPr>
          <a:xfrm>
            <a:off x="4251960" y="1783080"/>
            <a:ext cx="3383280" cy="292608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2" name="Shape 7"/>
          <p:cNvSpPr/>
          <p:nvPr/>
        </p:nvSpPr>
        <p:spPr>
          <a:xfrm>
            <a:off x="5577840" y="2148840"/>
            <a:ext cx="731520" cy="73152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42432" y="2313432"/>
            <a:ext cx="402336" cy="402336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4251960" y="306324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Customers</a:t>
            </a:r>
            <a:endParaRPr lang="en-US" sz="2200" dirty="0"/>
          </a:p>
        </p:txBody>
      </p:sp>
      <p:sp>
        <p:nvSpPr>
          <p:cNvPr id="15" name="Text 9"/>
          <p:cNvSpPr/>
          <p:nvPr/>
        </p:nvSpPr>
        <p:spPr>
          <a:xfrm>
            <a:off x="4251960" y="356616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oxygen</a:t>
            </a:r>
            <a:endParaRPr lang="en-US" sz="1600" dirty="0"/>
          </a:p>
        </p:txBody>
      </p:sp>
      <p:sp>
        <p:nvSpPr>
          <p:cNvPr id="16" name="Shape 10"/>
          <p:cNvSpPr/>
          <p:nvPr/>
        </p:nvSpPr>
        <p:spPr>
          <a:xfrm>
            <a:off x="7955280" y="1783080"/>
            <a:ext cx="3383280" cy="2926080"/>
          </a:xfrm>
          <a:prstGeom prst="roundRect">
            <a:avLst>
              <a:gd name="adj" fmla="val 2500"/>
            </a:avLst>
          </a:prstGeom>
          <a:solidFill>
            <a:srgbClr val="043927"/>
          </a:solidFill>
          <a:ln/>
          <a:effectLst>
            <a:outerShdw blurRad="101600" dist="25400" dir="54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7" name="Shape 11"/>
          <p:cNvSpPr/>
          <p:nvPr/>
        </p:nvSpPr>
        <p:spPr>
          <a:xfrm>
            <a:off x="9281160" y="2148840"/>
            <a:ext cx="731520" cy="731520"/>
          </a:xfrm>
          <a:prstGeom prst="ellipse">
            <a:avLst/>
          </a:prstGeom>
          <a:solidFill>
            <a:srgbClr val="7A4A2A"/>
          </a:solidFill>
          <a:ln/>
        </p:spPr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45752" y="2313432"/>
            <a:ext cx="402336" cy="402336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7955280" y="306324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Cash</a:t>
            </a:r>
            <a:endParaRPr lang="en-US" sz="2200" dirty="0"/>
          </a:p>
        </p:txBody>
      </p:sp>
      <p:sp>
        <p:nvSpPr>
          <p:cNvPr id="20" name="Text 13"/>
          <p:cNvSpPr/>
          <p:nvPr/>
        </p:nvSpPr>
        <p:spPr>
          <a:xfrm>
            <a:off x="7955280" y="356616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blood</a:t>
            </a:r>
            <a:endParaRPr lang="en-US" sz="1600" dirty="0"/>
          </a:p>
        </p:txBody>
      </p:sp>
      <p:sp>
        <p:nvSpPr>
          <p:cNvPr id="21" name="Text 14"/>
          <p:cNvSpPr/>
          <p:nvPr/>
        </p:nvSpPr>
        <p:spPr>
          <a:xfrm>
            <a:off x="548640" y="502920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i="1" dirty="0">
                <a:solidFill>
                  <a:srgbClr val="C00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Without blood, every organ dies — no matter how well-fed or oxygenated the body is.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22" name="Text 15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2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7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eminar/rccg_logo_sma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46304"/>
            <a:ext cx="777240" cy="291694"/>
          </a:xfrm>
          <a:prstGeom prst="rect">
            <a:avLst/>
          </a:prstGeom>
        </p:spPr>
      </p:pic>
      <p:pic>
        <p:nvPicPr>
          <p:cNvPr id="3" name="Image 1" descr="/home/claude/seminar/seedvest_logo_smal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752" y="164592"/>
            <a:ext cx="1097280" cy="49011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6217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 — WHY FINANCE MATTERS</a:t>
            </a:r>
            <a:endParaRPr lang="en-US" sz="1200" dirty="0"/>
          </a:p>
        </p:txBody>
      </p:sp>
      <p:sp>
        <p:nvSpPr>
          <p:cNvPr id="5" name="Text 1"/>
          <p:cNvSpPr/>
          <p:nvPr/>
        </p:nvSpPr>
        <p:spPr>
          <a:xfrm>
            <a:off x="548640" y="932688"/>
            <a:ext cx="10058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39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Profit Is Not the Same as Cash</a:t>
            </a:r>
            <a:endParaRPr lang="en-US" sz="3000" dirty="0"/>
          </a:p>
        </p:txBody>
      </p:sp>
      <p:sp>
        <p:nvSpPr>
          <p:cNvPr id="6" name="Text 2"/>
          <p:cNvSpPr/>
          <p:nvPr/>
        </p:nvSpPr>
        <p:spPr>
          <a:xfrm>
            <a:off x="548640" y="1863479"/>
            <a:ext cx="10789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100"/>
              </a:lnSpc>
              <a:buNone/>
            </a:pPr>
            <a:r>
              <a:rPr lang="en-US" sz="20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profitable businesses die because they run out of cash</a:t>
            </a:r>
          </a:p>
          <a:p>
            <a:pPr marL="0" indent="0">
              <a:lnSpc>
                <a:spcPts val="2100"/>
              </a:lnSpc>
              <a:buNone/>
            </a:pPr>
            <a:endParaRPr lang="en-US" sz="2000" dirty="0">
              <a:solidFill>
                <a:srgbClr val="26222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lnSpc>
                <a:spcPts val="2100"/>
              </a:lnSpc>
              <a:buNone/>
            </a:pPr>
            <a:r>
              <a:rPr lang="en-US" sz="2000" dirty="0">
                <a:solidFill>
                  <a:srgbClr val="26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perhaps the most important lesson for any small business owner</a:t>
            </a:r>
            <a:endParaRPr lang="en-US" sz="2000" dirty="0"/>
          </a:p>
        </p:txBody>
      </p:sp>
      <p:sp>
        <p:nvSpPr>
          <p:cNvPr id="7" name="Shape 3"/>
          <p:cNvSpPr/>
          <p:nvPr/>
        </p:nvSpPr>
        <p:spPr>
          <a:xfrm>
            <a:off x="548640" y="3456604"/>
            <a:ext cx="411480" cy="41148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8368" y="3566332"/>
            <a:ext cx="192024" cy="192024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1143000" y="3456604"/>
            <a:ext cx="4754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Purchasing inventory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0" name="Shape 5"/>
          <p:cNvSpPr/>
          <p:nvPr/>
        </p:nvSpPr>
        <p:spPr>
          <a:xfrm>
            <a:off x="6263640" y="3456604"/>
            <a:ext cx="411480" cy="41148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3368" y="3566332"/>
            <a:ext cx="192024" cy="192024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6858000" y="3456604"/>
            <a:ext cx="4754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Paying salaries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3" name="Shape 7"/>
          <p:cNvSpPr/>
          <p:nvPr/>
        </p:nvSpPr>
        <p:spPr>
          <a:xfrm>
            <a:off x="548640" y="4169836"/>
            <a:ext cx="411480" cy="41148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8368" y="4279564"/>
            <a:ext cx="192024" cy="192024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1143000" y="4169836"/>
            <a:ext cx="4754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Paying rent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6" name="Shape 9"/>
          <p:cNvSpPr/>
          <p:nvPr/>
        </p:nvSpPr>
        <p:spPr>
          <a:xfrm>
            <a:off x="6263640" y="4169836"/>
            <a:ext cx="411480" cy="41148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17" name="Image 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3368" y="4279564"/>
            <a:ext cx="192024" cy="192024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6858000" y="4169836"/>
            <a:ext cx="4754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Buying equipment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9" name="Shape 11"/>
          <p:cNvSpPr/>
          <p:nvPr/>
        </p:nvSpPr>
        <p:spPr>
          <a:xfrm>
            <a:off x="548640" y="4883068"/>
            <a:ext cx="411480" cy="41148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20" name="Image 6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8368" y="4992796"/>
            <a:ext cx="192024" cy="192024"/>
          </a:xfrm>
          <a:prstGeom prst="rect">
            <a:avLst/>
          </a:prstGeom>
        </p:spPr>
      </p:pic>
      <p:sp>
        <p:nvSpPr>
          <p:cNvPr id="21" name="Text 12"/>
          <p:cNvSpPr/>
          <p:nvPr/>
        </p:nvSpPr>
        <p:spPr>
          <a:xfrm>
            <a:off x="1143000" y="4883068"/>
            <a:ext cx="4754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Expanding operations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2" name="Shape 13"/>
          <p:cNvSpPr/>
          <p:nvPr/>
        </p:nvSpPr>
        <p:spPr>
          <a:xfrm>
            <a:off x="6263640" y="4883068"/>
            <a:ext cx="411480" cy="411480"/>
          </a:xfrm>
          <a:prstGeom prst="ellipse">
            <a:avLst/>
          </a:prstGeom>
          <a:solidFill>
            <a:srgbClr val="DCF0E6"/>
          </a:solidFill>
          <a:ln/>
        </p:spPr>
      </p:sp>
      <p:pic>
        <p:nvPicPr>
          <p:cNvPr id="23" name="Image 7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3368" y="4992796"/>
            <a:ext cx="192024" cy="192024"/>
          </a:xfrm>
          <a:prstGeom prst="rect">
            <a:avLst/>
          </a:prstGeom>
        </p:spPr>
      </p:pic>
      <p:sp>
        <p:nvSpPr>
          <p:cNvPr id="24" name="Text 14"/>
          <p:cNvSpPr/>
          <p:nvPr/>
        </p:nvSpPr>
        <p:spPr>
          <a:xfrm>
            <a:off x="6858000" y="4883068"/>
            <a:ext cx="4754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Surviving difficult periods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5" name="Text 15"/>
          <p:cNvSpPr/>
          <p:nvPr/>
        </p:nvSpPr>
        <p:spPr>
          <a:xfrm>
            <a:off x="11548872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1450</TotalTime>
  <Words>4171</Words>
  <Application>Microsoft Office PowerPoint</Application>
  <PresentationFormat>Widescreen</PresentationFormat>
  <Paragraphs>678</Paragraphs>
  <Slides>56</Slides>
  <Notes>56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1" baseType="lpstr">
      <vt:lpstr>Arial</vt:lpstr>
      <vt:lpstr>Calibri</vt:lpstr>
      <vt:lpstr>Cambria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Microfinance as a Tool for Building and Sustaining Successful Businesses</dc:title>
  <dc:subject>PptxGenJS Presentation</dc:subject>
  <dc:creator>Dr. Kehinde Oyeleke</dc:creator>
  <cp:lastModifiedBy>KEHINDE OYELEKE</cp:lastModifiedBy>
  <cp:revision>12</cp:revision>
  <dcterms:created xsi:type="dcterms:W3CDTF">2026-06-28T10:12:19Z</dcterms:created>
  <dcterms:modified xsi:type="dcterms:W3CDTF">2026-07-08T14:54:14Z</dcterms:modified>
</cp:coreProperties>
</file>