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67" r:id="rId2"/>
    <p:sldId id="257" r:id="rId3"/>
    <p:sldId id="268" r:id="rId4"/>
    <p:sldId id="270" r:id="rId5"/>
    <p:sldId id="265" r:id="rId6"/>
    <p:sldId id="260" r:id="rId7"/>
    <p:sldId id="264" r:id="rId8"/>
    <p:sldId id="262" r:id="rId9"/>
    <p:sldId id="273" r:id="rId10"/>
  </p:sldIdLst>
  <p:sldSz cx="18288000" cy="10287000"/>
  <p:notesSz cx="6858000" cy="9144000"/>
  <p:embeddedFontLst>
    <p:embeddedFont>
      <p:font typeface="Garet" panose="020B0604020202020204" charset="0"/>
      <p:regular r:id="rId12"/>
    </p:embeddedFont>
    <p:embeddedFont>
      <p:font typeface="Poppins" panose="020B0502040204020203" pitchFamily="2" charset="0"/>
      <p:regular r:id="rId13"/>
      <p:bold r:id="rId14"/>
      <p:italic r:id="rId15"/>
      <p:boldItalic r:id="rId16"/>
    </p:embeddedFont>
    <p:embeddedFont>
      <p:font typeface="Poppins Bold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7B2"/>
    <a:srgbClr val="F8E495"/>
    <a:srgbClr val="272823"/>
    <a:srgbClr val="B6AC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5151" autoAdjust="0"/>
  </p:normalViewPr>
  <p:slideViewPr>
    <p:cSldViewPr>
      <p:cViewPr varScale="1">
        <p:scale>
          <a:sx n="56" d="100"/>
          <a:sy n="56" d="100"/>
        </p:scale>
        <p:origin x="54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CE34A6-53DC-4AA1-947C-8EA46E153113}" type="datetimeFigureOut">
              <a:rPr lang="en-GB" smtClean="0"/>
              <a:t>10/07/2026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36A850-CD8B-4809-A40A-C9F82E2008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837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6A850-CD8B-4809-A40A-C9F82E20081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880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30197-0E32-0613-083F-2A6CD4180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3BB639-1154-7F48-9873-CE49222819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2DDD6B-974B-AF8A-4B50-B55252AAC3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CA708E-F8D4-487E-663C-1072DC2E2C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6A850-CD8B-4809-A40A-C9F82E20081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7156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svg"/><Relationship Id="rId3" Type="http://schemas.openxmlformats.org/officeDocument/2006/relationships/image" Target="../media/image18.png"/><Relationship Id="rId21" Type="http://schemas.openxmlformats.org/officeDocument/2006/relationships/image" Target="../media/image17.png"/><Relationship Id="rId7" Type="http://schemas.openxmlformats.org/officeDocument/2006/relationships/image" Target="../media/image22.svg"/><Relationship Id="rId12" Type="http://schemas.openxmlformats.org/officeDocument/2006/relationships/image" Target="../media/image27.svg"/><Relationship Id="rId17" Type="http://schemas.openxmlformats.org/officeDocument/2006/relationships/image" Target="../media/image32.png"/><Relationship Id="rId2" Type="http://schemas.openxmlformats.org/officeDocument/2006/relationships/image" Target="../media/image11.png"/><Relationship Id="rId16" Type="http://schemas.openxmlformats.org/officeDocument/2006/relationships/image" Target="../media/image31.svg"/><Relationship Id="rId20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svg"/><Relationship Id="rId19" Type="http://schemas.openxmlformats.org/officeDocument/2006/relationships/image" Target="../media/image9.png"/><Relationship Id="rId4" Type="http://schemas.openxmlformats.org/officeDocument/2006/relationships/image" Target="../media/image19.svg"/><Relationship Id="rId9" Type="http://schemas.openxmlformats.org/officeDocument/2006/relationships/image" Target="../media/image24.svg"/><Relationship Id="rId14" Type="http://schemas.openxmlformats.org/officeDocument/2006/relationships/image" Target="../media/image2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18" Type="http://schemas.openxmlformats.org/officeDocument/2006/relationships/image" Target="../media/image53.png"/><Relationship Id="rId3" Type="http://schemas.openxmlformats.org/officeDocument/2006/relationships/image" Target="../media/image38.jpeg"/><Relationship Id="rId21" Type="http://schemas.openxmlformats.org/officeDocument/2006/relationships/image" Target="../media/image56.svg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17" Type="http://schemas.openxmlformats.org/officeDocument/2006/relationships/image" Target="../media/image52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5" Type="http://schemas.openxmlformats.org/officeDocument/2006/relationships/image" Target="../media/image50.svg"/><Relationship Id="rId10" Type="http://schemas.openxmlformats.org/officeDocument/2006/relationships/image" Target="../media/image45.png"/><Relationship Id="rId19" Type="http://schemas.openxmlformats.org/officeDocument/2006/relationships/image" Target="../media/image54.sv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49.png"/><Relationship Id="rId22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7.png"/><Relationship Id="rId7" Type="http://schemas.openxmlformats.org/officeDocument/2006/relationships/image" Target="../media/image63.png"/><Relationship Id="rId12" Type="http://schemas.openxmlformats.org/officeDocument/2006/relationships/image" Target="../media/image10.svg"/><Relationship Id="rId17" Type="http://schemas.openxmlformats.org/officeDocument/2006/relationships/image" Target="../media/image71.png"/><Relationship Id="rId2" Type="http://schemas.openxmlformats.org/officeDocument/2006/relationships/image" Target="../media/image11.png"/><Relationship Id="rId16" Type="http://schemas.openxmlformats.org/officeDocument/2006/relationships/image" Target="../media/image7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11" Type="http://schemas.openxmlformats.org/officeDocument/2006/relationships/image" Target="../media/image9.png"/><Relationship Id="rId5" Type="http://schemas.openxmlformats.org/officeDocument/2006/relationships/image" Target="../media/image61.png"/><Relationship Id="rId15" Type="http://schemas.openxmlformats.org/officeDocument/2006/relationships/image" Target="../media/image69.png"/><Relationship Id="rId10" Type="http://schemas.openxmlformats.org/officeDocument/2006/relationships/image" Target="../media/image66.svg"/><Relationship Id="rId19" Type="http://schemas.openxmlformats.org/officeDocument/2006/relationships/image" Target="../media/image73.png"/><Relationship Id="rId4" Type="http://schemas.openxmlformats.org/officeDocument/2006/relationships/image" Target="../media/image8.svg"/><Relationship Id="rId9" Type="http://schemas.openxmlformats.org/officeDocument/2006/relationships/image" Target="../media/image65.png"/><Relationship Id="rId14" Type="http://schemas.openxmlformats.org/officeDocument/2006/relationships/image" Target="../media/image6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13" Type="http://schemas.openxmlformats.org/officeDocument/2006/relationships/image" Target="../media/image79.svg"/><Relationship Id="rId18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12" Type="http://schemas.openxmlformats.org/officeDocument/2006/relationships/image" Target="../media/image78.png"/><Relationship Id="rId17" Type="http://schemas.openxmlformats.org/officeDocument/2006/relationships/image" Target="../media/image83.svg"/><Relationship Id="rId2" Type="http://schemas.openxmlformats.org/officeDocument/2006/relationships/image" Target="../media/image11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11" Type="http://schemas.openxmlformats.org/officeDocument/2006/relationships/image" Target="../media/image72.png"/><Relationship Id="rId5" Type="http://schemas.openxmlformats.org/officeDocument/2006/relationships/image" Target="../media/image61.png"/><Relationship Id="rId15" Type="http://schemas.openxmlformats.org/officeDocument/2006/relationships/image" Target="../media/image81.svg"/><Relationship Id="rId10" Type="http://schemas.openxmlformats.org/officeDocument/2006/relationships/image" Target="../media/image19.svg"/><Relationship Id="rId4" Type="http://schemas.openxmlformats.org/officeDocument/2006/relationships/image" Target="../media/image75.svg"/><Relationship Id="rId9" Type="http://schemas.openxmlformats.org/officeDocument/2006/relationships/image" Target="../media/image18.png"/><Relationship Id="rId14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F29B6-33DC-0BA7-34B4-1DB2E020B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322822D-23E5-055F-5AC8-4EDCBF65F35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A9028B5-8BEC-F0A5-6AFA-FF1F8809F850}"/>
              </a:ext>
            </a:extLst>
          </p:cNvPr>
          <p:cNvSpPr/>
          <p:nvPr/>
        </p:nvSpPr>
        <p:spPr>
          <a:xfrm>
            <a:off x="1026539" y="7948456"/>
            <a:ext cx="6201816" cy="1273063"/>
          </a:xfrm>
          <a:custGeom>
            <a:avLst/>
            <a:gdLst/>
            <a:ahLst/>
            <a:cxnLst/>
            <a:rect l="l" t="t" r="r" b="b"/>
            <a:pathLst>
              <a:path w="6201816" h="1273063">
                <a:moveTo>
                  <a:pt x="0" y="0"/>
                </a:moveTo>
                <a:lnTo>
                  <a:pt x="6201816" y="0"/>
                </a:lnTo>
                <a:lnTo>
                  <a:pt x="6201816" y="1273063"/>
                </a:lnTo>
                <a:lnTo>
                  <a:pt x="0" y="12730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9229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NG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AE89895A-2B6F-8924-4B4D-94049AD0CD0B}"/>
              </a:ext>
            </a:extLst>
          </p:cNvPr>
          <p:cNvGrpSpPr/>
          <p:nvPr/>
        </p:nvGrpSpPr>
        <p:grpSpPr>
          <a:xfrm>
            <a:off x="1028700" y="7570305"/>
            <a:ext cx="6199655" cy="918969"/>
            <a:chOff x="0" y="0"/>
            <a:chExt cx="1334272" cy="197778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BB64054-F9CE-35CD-73E2-A613A99FCB3F}"/>
                </a:ext>
              </a:extLst>
            </p:cNvPr>
            <p:cNvSpPr/>
            <p:nvPr/>
          </p:nvSpPr>
          <p:spPr>
            <a:xfrm>
              <a:off x="0" y="0"/>
              <a:ext cx="1334272" cy="197778"/>
            </a:xfrm>
            <a:custGeom>
              <a:avLst/>
              <a:gdLst/>
              <a:ahLst/>
              <a:cxnLst/>
              <a:rect l="l" t="t" r="r" b="b"/>
              <a:pathLst>
                <a:path w="1334272" h="197778">
                  <a:moveTo>
                    <a:pt x="98889" y="0"/>
                  </a:moveTo>
                  <a:lnTo>
                    <a:pt x="1235383" y="0"/>
                  </a:lnTo>
                  <a:cubicBezTo>
                    <a:pt x="1289998" y="0"/>
                    <a:pt x="1334272" y="44274"/>
                    <a:pt x="1334272" y="98889"/>
                  </a:cubicBezTo>
                  <a:lnTo>
                    <a:pt x="1334272" y="98889"/>
                  </a:lnTo>
                  <a:cubicBezTo>
                    <a:pt x="1334272" y="125116"/>
                    <a:pt x="1323854" y="150269"/>
                    <a:pt x="1305308" y="168814"/>
                  </a:cubicBezTo>
                  <a:cubicBezTo>
                    <a:pt x="1286763" y="187359"/>
                    <a:pt x="1261610" y="197778"/>
                    <a:pt x="1235383" y="197778"/>
                  </a:cubicBezTo>
                  <a:lnTo>
                    <a:pt x="98889" y="197778"/>
                  </a:lnTo>
                  <a:cubicBezTo>
                    <a:pt x="72662" y="197778"/>
                    <a:pt x="47509" y="187359"/>
                    <a:pt x="28964" y="168814"/>
                  </a:cubicBezTo>
                  <a:cubicBezTo>
                    <a:pt x="10419" y="150269"/>
                    <a:pt x="0" y="125116"/>
                    <a:pt x="0" y="98889"/>
                  </a:cubicBezTo>
                  <a:lnTo>
                    <a:pt x="0" y="98889"/>
                  </a:lnTo>
                  <a:cubicBezTo>
                    <a:pt x="0" y="72662"/>
                    <a:pt x="10419" y="47509"/>
                    <a:pt x="28964" y="28964"/>
                  </a:cubicBezTo>
                  <a:cubicBezTo>
                    <a:pt x="47509" y="10419"/>
                    <a:pt x="72662" y="0"/>
                    <a:pt x="9888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NG"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05FB6823-CD4E-6E35-55A3-5C3388F556D7}"/>
              </a:ext>
            </a:extLst>
          </p:cNvPr>
          <p:cNvGrpSpPr/>
          <p:nvPr/>
        </p:nvGrpSpPr>
        <p:grpSpPr>
          <a:xfrm>
            <a:off x="4644099" y="7678446"/>
            <a:ext cx="2478753" cy="702686"/>
            <a:chOff x="0" y="0"/>
            <a:chExt cx="3305004" cy="936915"/>
          </a:xfrm>
        </p:grpSpPr>
        <p:grpSp>
          <p:nvGrpSpPr>
            <p:cNvPr id="14" name="Group 14">
              <a:extLst>
                <a:ext uri="{FF2B5EF4-FFF2-40B4-BE49-F238E27FC236}">
                  <a16:creationId xmlns:a16="http://schemas.microsoft.com/office/drawing/2014/main" id="{2D8154D7-D51A-56D8-637E-2C3C9160CF18}"/>
                </a:ext>
              </a:extLst>
            </p:cNvPr>
            <p:cNvGrpSpPr/>
            <p:nvPr/>
          </p:nvGrpSpPr>
          <p:grpSpPr>
            <a:xfrm>
              <a:off x="0" y="0"/>
              <a:ext cx="3305004" cy="936915"/>
              <a:chOff x="0" y="0"/>
              <a:chExt cx="628513" cy="178173"/>
            </a:xfrm>
          </p:grpSpPr>
          <p:sp>
            <p:nvSpPr>
              <p:cNvPr id="15" name="Freeform 15">
                <a:extLst>
                  <a:ext uri="{FF2B5EF4-FFF2-40B4-BE49-F238E27FC236}">
                    <a16:creationId xmlns:a16="http://schemas.microsoft.com/office/drawing/2014/main" id="{EA4DFC89-D972-34EE-361C-3373C4F4E61C}"/>
                  </a:ext>
                </a:extLst>
              </p:cNvPr>
              <p:cNvSpPr/>
              <p:nvPr/>
            </p:nvSpPr>
            <p:spPr>
              <a:xfrm>
                <a:off x="0" y="0"/>
                <a:ext cx="628513" cy="178173"/>
              </a:xfrm>
              <a:custGeom>
                <a:avLst/>
                <a:gdLst/>
                <a:ahLst/>
                <a:cxnLst/>
                <a:rect l="l" t="t" r="r" b="b"/>
                <a:pathLst>
                  <a:path w="628513" h="178173">
                    <a:moveTo>
                      <a:pt x="89087" y="0"/>
                    </a:moveTo>
                    <a:lnTo>
                      <a:pt x="539426" y="0"/>
                    </a:lnTo>
                    <a:cubicBezTo>
                      <a:pt x="588627" y="0"/>
                      <a:pt x="628513" y="39885"/>
                      <a:pt x="628513" y="89087"/>
                    </a:cubicBezTo>
                    <a:lnTo>
                      <a:pt x="628513" y="89087"/>
                    </a:lnTo>
                    <a:cubicBezTo>
                      <a:pt x="628513" y="138288"/>
                      <a:pt x="588627" y="178173"/>
                      <a:pt x="539426" y="178173"/>
                    </a:cubicBezTo>
                    <a:lnTo>
                      <a:pt x="89087" y="178173"/>
                    </a:lnTo>
                    <a:cubicBezTo>
                      <a:pt x="39885" y="178173"/>
                      <a:pt x="0" y="138288"/>
                      <a:pt x="0" y="89087"/>
                    </a:cubicBezTo>
                    <a:lnTo>
                      <a:pt x="0" y="89087"/>
                    </a:lnTo>
                    <a:cubicBezTo>
                      <a:pt x="0" y="39885"/>
                      <a:pt x="39885" y="0"/>
                      <a:pt x="89087" y="0"/>
                    </a:cubicBezTo>
                    <a:close/>
                  </a:path>
                </a:pathLst>
              </a:custGeom>
              <a:solidFill>
                <a:srgbClr val="F8E495"/>
              </a:solidFill>
            </p:spPr>
            <p:txBody>
              <a:bodyPr/>
              <a:lstStyle/>
              <a:p>
                <a:endParaRPr lang="en-NG"/>
              </a:p>
            </p:txBody>
          </p:sp>
        </p:grp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E42D2456-8EE6-898F-9B26-5BABD4860262}"/>
                </a:ext>
              </a:extLst>
            </p:cNvPr>
            <p:cNvSpPr txBox="1"/>
            <p:nvPr/>
          </p:nvSpPr>
          <p:spPr>
            <a:xfrm>
              <a:off x="426336" y="200699"/>
              <a:ext cx="2452333" cy="4787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endParaRPr lang="en-US" sz="2000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03" name="Freeform 103">
            <a:extLst>
              <a:ext uri="{FF2B5EF4-FFF2-40B4-BE49-F238E27FC236}">
                <a16:creationId xmlns:a16="http://schemas.microsoft.com/office/drawing/2014/main" id="{C09B20C1-F692-B672-5B40-2D20A9C071B6}"/>
              </a:ext>
            </a:extLst>
          </p:cNvPr>
          <p:cNvSpPr/>
          <p:nvPr/>
        </p:nvSpPr>
        <p:spPr>
          <a:xfrm rot="-3365243">
            <a:off x="16561196" y="8524616"/>
            <a:ext cx="3122030" cy="3125937"/>
          </a:xfrm>
          <a:custGeom>
            <a:avLst/>
            <a:gdLst/>
            <a:ahLst/>
            <a:cxnLst/>
            <a:rect l="l" t="t" r="r" b="b"/>
            <a:pathLst>
              <a:path w="3122030" h="3125937">
                <a:moveTo>
                  <a:pt x="0" y="0"/>
                </a:moveTo>
                <a:lnTo>
                  <a:pt x="3122029" y="0"/>
                </a:lnTo>
                <a:lnTo>
                  <a:pt x="3122029" y="3125937"/>
                </a:lnTo>
                <a:lnTo>
                  <a:pt x="0" y="31259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113" name="TextBox 113">
            <a:extLst>
              <a:ext uri="{FF2B5EF4-FFF2-40B4-BE49-F238E27FC236}">
                <a16:creationId xmlns:a16="http://schemas.microsoft.com/office/drawing/2014/main" id="{FB1136DC-4D60-BD93-7B1D-C6E333B390F9}"/>
              </a:ext>
            </a:extLst>
          </p:cNvPr>
          <p:cNvSpPr txBox="1"/>
          <p:nvPr/>
        </p:nvSpPr>
        <p:spPr>
          <a:xfrm>
            <a:off x="1610119" y="7850253"/>
            <a:ext cx="2839382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172E32"/>
                </a:solidFill>
                <a:latin typeface="Poppins"/>
                <a:ea typeface="Poppins"/>
                <a:cs typeface="Poppins"/>
                <a:sym typeface="Poppins"/>
              </a:rPr>
              <a:t>CHUDI S. UBOSI </a:t>
            </a:r>
            <a:r>
              <a:rPr lang="en-US" sz="1600" dirty="0">
                <a:solidFill>
                  <a:srgbClr val="172E32"/>
                </a:solidFill>
                <a:latin typeface="Poppins"/>
                <a:ea typeface="Poppins"/>
                <a:cs typeface="Poppins"/>
                <a:sym typeface="Poppins"/>
              </a:rPr>
              <a:t>FNIVS</a:t>
            </a:r>
            <a:endParaRPr lang="en-US" sz="2000" dirty="0">
              <a:solidFill>
                <a:srgbClr val="172E3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FEDBC9-C14F-9325-AD50-C679B74D29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9"/>
          <a:stretch>
            <a:fillRect/>
          </a:stretch>
        </p:blipFill>
        <p:spPr>
          <a:xfrm>
            <a:off x="7924800" y="876300"/>
            <a:ext cx="12192000" cy="9506269"/>
          </a:xfrm>
          <a:prstGeom prst="rect">
            <a:avLst/>
          </a:prstGeom>
        </p:spPr>
      </p:pic>
      <p:grpSp>
        <p:nvGrpSpPr>
          <p:cNvPr id="21" name="Group 19">
            <a:extLst>
              <a:ext uri="{FF2B5EF4-FFF2-40B4-BE49-F238E27FC236}">
                <a16:creationId xmlns:a16="http://schemas.microsoft.com/office/drawing/2014/main" id="{ABBFDBEE-C90D-C3F0-85A1-4C17443BEB54}"/>
              </a:ext>
            </a:extLst>
          </p:cNvPr>
          <p:cNvGrpSpPr/>
          <p:nvPr/>
        </p:nvGrpSpPr>
        <p:grpSpPr>
          <a:xfrm>
            <a:off x="1196521" y="2259409"/>
            <a:ext cx="7534659" cy="3531873"/>
            <a:chOff x="0" y="0"/>
            <a:chExt cx="4592167" cy="2152578"/>
          </a:xfrm>
        </p:grpSpPr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7DA72ABE-D5DD-B3F8-508E-50A98938052D}"/>
                </a:ext>
              </a:extLst>
            </p:cNvPr>
            <p:cNvSpPr/>
            <p:nvPr/>
          </p:nvSpPr>
          <p:spPr>
            <a:xfrm>
              <a:off x="0" y="0"/>
              <a:ext cx="4592167" cy="2152578"/>
            </a:xfrm>
            <a:custGeom>
              <a:avLst/>
              <a:gdLst/>
              <a:ahLst/>
              <a:cxnLst/>
              <a:rect l="l" t="t" r="r" b="b"/>
              <a:pathLst>
                <a:path w="4592167" h="2152578">
                  <a:moveTo>
                    <a:pt x="0" y="0"/>
                  </a:moveTo>
                  <a:lnTo>
                    <a:pt x="4592167" y="0"/>
                  </a:lnTo>
                  <a:lnTo>
                    <a:pt x="4592167" y="2152578"/>
                  </a:lnTo>
                  <a:lnTo>
                    <a:pt x="0" y="21525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NG"/>
            </a:p>
          </p:txBody>
        </p:sp>
        <p:grpSp>
          <p:nvGrpSpPr>
            <p:cNvPr id="23" name="Group 21">
              <a:extLst>
                <a:ext uri="{FF2B5EF4-FFF2-40B4-BE49-F238E27FC236}">
                  <a16:creationId xmlns:a16="http://schemas.microsoft.com/office/drawing/2014/main" id="{73D0C157-BDC9-E2AF-CEB2-0F8886E62237}"/>
                </a:ext>
              </a:extLst>
            </p:cNvPr>
            <p:cNvGrpSpPr/>
            <p:nvPr/>
          </p:nvGrpSpPr>
          <p:grpSpPr>
            <a:xfrm>
              <a:off x="2296083" y="408292"/>
              <a:ext cx="474983" cy="474983"/>
              <a:chOff x="0" y="0"/>
              <a:chExt cx="812800" cy="812800"/>
            </a:xfrm>
          </p:grpSpPr>
          <p:sp>
            <p:nvSpPr>
              <p:cNvPr id="99" name="Freeform 22">
                <a:extLst>
                  <a:ext uri="{FF2B5EF4-FFF2-40B4-BE49-F238E27FC236}">
                    <a16:creationId xmlns:a16="http://schemas.microsoft.com/office/drawing/2014/main" id="{00902E0C-CB1C-0918-1C13-6076AB51E96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97B2">
                  <a:alpha val="24706"/>
                </a:srgbClr>
              </a:solidFill>
            </p:spPr>
            <p:txBody>
              <a:bodyPr/>
              <a:lstStyle/>
              <a:p>
                <a:endParaRPr lang="en-NG"/>
              </a:p>
            </p:txBody>
          </p:sp>
          <p:sp>
            <p:nvSpPr>
              <p:cNvPr id="100" name="TextBox 23">
                <a:extLst>
                  <a:ext uri="{FF2B5EF4-FFF2-40B4-BE49-F238E27FC236}">
                    <a16:creationId xmlns:a16="http://schemas.microsoft.com/office/drawing/2014/main" id="{0787E673-A140-905C-BAA9-D590046351CA}"/>
                  </a:ext>
                </a:extLst>
              </p:cNvPr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grpSp>
          <p:nvGrpSpPr>
            <p:cNvPr id="24" name="Group 24">
              <a:extLst>
                <a:ext uri="{FF2B5EF4-FFF2-40B4-BE49-F238E27FC236}">
                  <a16:creationId xmlns:a16="http://schemas.microsoft.com/office/drawing/2014/main" id="{E2F58F8F-D889-22D0-C021-31177183B7F5}"/>
                </a:ext>
              </a:extLst>
            </p:cNvPr>
            <p:cNvGrpSpPr/>
            <p:nvPr/>
          </p:nvGrpSpPr>
          <p:grpSpPr>
            <a:xfrm>
              <a:off x="2387788" y="499997"/>
              <a:ext cx="291574" cy="291574"/>
              <a:chOff x="0" y="0"/>
              <a:chExt cx="812800" cy="812800"/>
            </a:xfrm>
          </p:grpSpPr>
          <p:sp>
            <p:nvSpPr>
              <p:cNvPr id="97" name="Freeform 25">
                <a:extLst>
                  <a:ext uri="{FF2B5EF4-FFF2-40B4-BE49-F238E27FC236}">
                    <a16:creationId xmlns:a16="http://schemas.microsoft.com/office/drawing/2014/main" id="{A726EF68-B96B-0780-FDEB-9630177B274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589"/>
              </a:solidFill>
            </p:spPr>
            <p:txBody>
              <a:bodyPr/>
              <a:lstStyle/>
              <a:p>
                <a:endParaRPr lang="en-NG"/>
              </a:p>
            </p:txBody>
          </p:sp>
          <p:sp>
            <p:nvSpPr>
              <p:cNvPr id="98" name="TextBox 26">
                <a:extLst>
                  <a:ext uri="{FF2B5EF4-FFF2-40B4-BE49-F238E27FC236}">
                    <a16:creationId xmlns:a16="http://schemas.microsoft.com/office/drawing/2014/main" id="{CC18E5AF-67CE-3BAF-D67E-E8B574BD7E49}"/>
                  </a:ext>
                </a:extLst>
              </p:cNvPr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5F3AFAAA-A3F2-51F8-7441-E43CA8A852E1}"/>
                </a:ext>
              </a:extLst>
            </p:cNvPr>
            <p:cNvSpPr/>
            <p:nvPr/>
          </p:nvSpPr>
          <p:spPr>
            <a:xfrm>
              <a:off x="2466219" y="575254"/>
              <a:ext cx="134712" cy="141060"/>
            </a:xfrm>
            <a:custGeom>
              <a:avLst/>
              <a:gdLst/>
              <a:ahLst/>
              <a:cxnLst/>
              <a:rect l="l" t="t" r="r" b="b"/>
              <a:pathLst>
                <a:path w="134712" h="141060">
                  <a:moveTo>
                    <a:pt x="0" y="0"/>
                  </a:moveTo>
                  <a:lnTo>
                    <a:pt x="134712" y="0"/>
                  </a:lnTo>
                  <a:lnTo>
                    <a:pt x="134712" y="141059"/>
                  </a:lnTo>
                  <a:lnTo>
                    <a:pt x="0" y="141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NG"/>
            </a:p>
          </p:txBody>
        </p:sp>
        <p:grpSp>
          <p:nvGrpSpPr>
            <p:cNvPr id="26" name="Group 28">
              <a:extLst>
                <a:ext uri="{FF2B5EF4-FFF2-40B4-BE49-F238E27FC236}">
                  <a16:creationId xmlns:a16="http://schemas.microsoft.com/office/drawing/2014/main" id="{279C8448-E195-6CA5-FB25-07707E4C0E3E}"/>
                </a:ext>
              </a:extLst>
            </p:cNvPr>
            <p:cNvGrpSpPr/>
            <p:nvPr/>
          </p:nvGrpSpPr>
          <p:grpSpPr>
            <a:xfrm>
              <a:off x="3338240" y="1076289"/>
              <a:ext cx="474983" cy="474983"/>
              <a:chOff x="0" y="0"/>
              <a:chExt cx="812800" cy="812800"/>
            </a:xfrm>
          </p:grpSpPr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6F4ECF13-EBDA-AA8F-9938-73258B612DF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97B2">
                  <a:alpha val="24706"/>
                </a:srgbClr>
              </a:solidFill>
            </p:spPr>
            <p:txBody>
              <a:bodyPr/>
              <a:lstStyle/>
              <a:p>
                <a:endParaRPr lang="en-NG"/>
              </a:p>
            </p:txBody>
          </p:sp>
          <p:sp>
            <p:nvSpPr>
              <p:cNvPr id="96" name="TextBox 30">
                <a:extLst>
                  <a:ext uri="{FF2B5EF4-FFF2-40B4-BE49-F238E27FC236}">
                    <a16:creationId xmlns:a16="http://schemas.microsoft.com/office/drawing/2014/main" id="{49214A58-EDBD-6BD3-5A48-B2BA666F7886}"/>
                  </a:ext>
                </a:extLst>
              </p:cNvPr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grpSp>
          <p:nvGrpSpPr>
            <p:cNvPr id="27" name="Group 31">
              <a:extLst>
                <a:ext uri="{FF2B5EF4-FFF2-40B4-BE49-F238E27FC236}">
                  <a16:creationId xmlns:a16="http://schemas.microsoft.com/office/drawing/2014/main" id="{26987ADF-B982-7AB7-B6AF-FFFDF4BF43CC}"/>
                </a:ext>
              </a:extLst>
            </p:cNvPr>
            <p:cNvGrpSpPr/>
            <p:nvPr/>
          </p:nvGrpSpPr>
          <p:grpSpPr>
            <a:xfrm>
              <a:off x="3429944" y="1167994"/>
              <a:ext cx="291574" cy="291574"/>
              <a:chOff x="0" y="0"/>
              <a:chExt cx="812800" cy="812800"/>
            </a:xfrm>
          </p:grpSpPr>
          <p:sp>
            <p:nvSpPr>
              <p:cNvPr id="29" name="Freeform 32">
                <a:extLst>
                  <a:ext uri="{FF2B5EF4-FFF2-40B4-BE49-F238E27FC236}">
                    <a16:creationId xmlns:a16="http://schemas.microsoft.com/office/drawing/2014/main" id="{BCCB90CC-E31C-073C-B529-F584FA78AD6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589"/>
              </a:solidFill>
            </p:spPr>
            <p:txBody>
              <a:bodyPr/>
              <a:lstStyle/>
              <a:p>
                <a:endParaRPr lang="en-NG"/>
              </a:p>
            </p:txBody>
          </p:sp>
          <p:sp>
            <p:nvSpPr>
              <p:cNvPr id="30" name="TextBox 33">
                <a:extLst>
                  <a:ext uri="{FF2B5EF4-FFF2-40B4-BE49-F238E27FC236}">
                    <a16:creationId xmlns:a16="http://schemas.microsoft.com/office/drawing/2014/main" id="{66BCD853-ED0A-2C0D-1949-0B6E8A8EFB0B}"/>
                  </a:ext>
                </a:extLst>
              </p:cNvPr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28" name="Freeform 34">
              <a:extLst>
                <a:ext uri="{FF2B5EF4-FFF2-40B4-BE49-F238E27FC236}">
                  <a16:creationId xmlns:a16="http://schemas.microsoft.com/office/drawing/2014/main" id="{E325BB4D-8BA9-D1D8-2700-F1E3B232AFE3}"/>
                </a:ext>
              </a:extLst>
            </p:cNvPr>
            <p:cNvSpPr/>
            <p:nvPr/>
          </p:nvSpPr>
          <p:spPr>
            <a:xfrm>
              <a:off x="3508375" y="1243251"/>
              <a:ext cx="134712" cy="141060"/>
            </a:xfrm>
            <a:custGeom>
              <a:avLst/>
              <a:gdLst/>
              <a:ahLst/>
              <a:cxnLst/>
              <a:rect l="l" t="t" r="r" b="b"/>
              <a:pathLst>
                <a:path w="134712" h="141060">
                  <a:moveTo>
                    <a:pt x="0" y="0"/>
                  </a:moveTo>
                  <a:lnTo>
                    <a:pt x="134712" y="0"/>
                  </a:lnTo>
                  <a:lnTo>
                    <a:pt x="134712" y="141059"/>
                  </a:lnTo>
                  <a:lnTo>
                    <a:pt x="0" y="141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NG"/>
            </a:p>
          </p:txBody>
        </p:sp>
      </p:grpSp>
      <p:sp>
        <p:nvSpPr>
          <p:cNvPr id="115" name="TextBox 115">
            <a:extLst>
              <a:ext uri="{FF2B5EF4-FFF2-40B4-BE49-F238E27FC236}">
                <a16:creationId xmlns:a16="http://schemas.microsoft.com/office/drawing/2014/main" id="{283A1574-A2A6-5B17-C3CA-290810CFDF3D}"/>
              </a:ext>
            </a:extLst>
          </p:cNvPr>
          <p:cNvSpPr txBox="1"/>
          <p:nvPr/>
        </p:nvSpPr>
        <p:spPr>
          <a:xfrm>
            <a:off x="1026539" y="4533900"/>
            <a:ext cx="1291590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 b="1" spc="-266" dirty="0">
                <a:solidFill>
                  <a:srgbClr val="F8E495"/>
                </a:solidFill>
                <a:latin typeface="Poppins" panose="00000500000000000000" pitchFamily="50" charset="0"/>
                <a:ea typeface="Garet"/>
                <a:cs typeface="Poppins" panose="00000500000000000000" pitchFamily="50" charset="0"/>
                <a:sym typeface="Garet"/>
              </a:rPr>
              <a:t>Opportunities</a:t>
            </a:r>
          </a:p>
          <a:p>
            <a:r>
              <a:rPr lang="en-GB" sz="6000" spc="-266" dirty="0">
                <a:solidFill>
                  <a:srgbClr val="FFFFFF"/>
                </a:solidFill>
                <a:latin typeface="Poppins" panose="00000500000000000000" pitchFamily="50" charset="0"/>
                <a:ea typeface="Garet"/>
                <a:cs typeface="Poppins" panose="00000500000000000000" pitchFamily="50" charset="0"/>
                <a:sym typeface="Garet"/>
              </a:rPr>
              <a:t>In the Nigerian</a:t>
            </a:r>
          </a:p>
          <a:p>
            <a:r>
              <a:rPr lang="en-GB" sz="6000" spc="-266" dirty="0">
                <a:solidFill>
                  <a:srgbClr val="FFFFFF"/>
                </a:solidFill>
                <a:latin typeface="Poppins" panose="00000500000000000000" pitchFamily="50" charset="0"/>
                <a:ea typeface="Garet"/>
                <a:cs typeface="Poppins" panose="00000500000000000000" pitchFamily="50" charset="0"/>
                <a:sym typeface="Garet"/>
              </a:rPr>
              <a:t>Real Estate </a:t>
            </a:r>
            <a:r>
              <a:rPr lang="en-US" sz="6000" spc="-266" dirty="0">
                <a:solidFill>
                  <a:schemeClr val="bg1"/>
                </a:solidFill>
                <a:latin typeface="Poppins" panose="00000500000000000000" pitchFamily="50" charset="0"/>
                <a:ea typeface="Garet"/>
                <a:cs typeface="Poppins" panose="00000500000000000000" pitchFamily="50" charset="0"/>
                <a:sym typeface="Garet"/>
              </a:rPr>
              <a:t>Sub - Sector</a:t>
            </a:r>
          </a:p>
        </p:txBody>
      </p:sp>
    </p:spTree>
    <p:extLst>
      <p:ext uri="{BB962C8B-B14F-4D97-AF65-F5344CB8AC3E}">
        <p14:creationId xmlns:p14="http://schemas.microsoft.com/office/powerpoint/2010/main" val="451647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3" name="Freeform 3"/>
          <p:cNvSpPr/>
          <p:nvPr/>
        </p:nvSpPr>
        <p:spPr>
          <a:xfrm>
            <a:off x="2412839" y="6479837"/>
            <a:ext cx="13394235" cy="4639385"/>
          </a:xfrm>
          <a:custGeom>
            <a:avLst/>
            <a:gdLst/>
            <a:ahLst/>
            <a:cxnLst/>
            <a:rect l="l" t="t" r="r" b="b"/>
            <a:pathLst>
              <a:path w="13394235" h="4639385">
                <a:moveTo>
                  <a:pt x="0" y="0"/>
                </a:moveTo>
                <a:lnTo>
                  <a:pt x="13394234" y="0"/>
                </a:lnTo>
                <a:lnTo>
                  <a:pt x="13394234" y="4639385"/>
                </a:lnTo>
                <a:lnTo>
                  <a:pt x="0" y="46393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7322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NG"/>
          </a:p>
        </p:txBody>
      </p:sp>
      <p:grpSp>
        <p:nvGrpSpPr>
          <p:cNvPr id="4" name="Group 4"/>
          <p:cNvGrpSpPr/>
          <p:nvPr/>
        </p:nvGrpSpPr>
        <p:grpSpPr>
          <a:xfrm>
            <a:off x="1028700" y="3366728"/>
            <a:ext cx="16230600" cy="5891572"/>
            <a:chOff x="0" y="0"/>
            <a:chExt cx="3339630" cy="12122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339629" cy="1212257"/>
            </a:xfrm>
            <a:custGeom>
              <a:avLst/>
              <a:gdLst/>
              <a:ahLst/>
              <a:cxnLst/>
              <a:rect l="l" t="t" r="r" b="b"/>
              <a:pathLst>
                <a:path w="3339629" h="1212257">
                  <a:moveTo>
                    <a:pt x="18633" y="0"/>
                  </a:moveTo>
                  <a:lnTo>
                    <a:pt x="3320997" y="0"/>
                  </a:lnTo>
                  <a:cubicBezTo>
                    <a:pt x="3325938" y="0"/>
                    <a:pt x="3330678" y="1963"/>
                    <a:pt x="3334172" y="5457"/>
                  </a:cubicBezTo>
                  <a:cubicBezTo>
                    <a:pt x="3337666" y="8952"/>
                    <a:pt x="3339629" y="13691"/>
                    <a:pt x="3339629" y="18633"/>
                  </a:cubicBezTo>
                  <a:lnTo>
                    <a:pt x="3339629" y="1193625"/>
                  </a:lnTo>
                  <a:cubicBezTo>
                    <a:pt x="3339629" y="1203915"/>
                    <a:pt x="3331287" y="1212257"/>
                    <a:pt x="3320997" y="1212257"/>
                  </a:cubicBezTo>
                  <a:lnTo>
                    <a:pt x="18633" y="1212257"/>
                  </a:lnTo>
                  <a:cubicBezTo>
                    <a:pt x="13691" y="1212257"/>
                    <a:pt x="8952" y="1210294"/>
                    <a:pt x="5457" y="1206800"/>
                  </a:cubicBezTo>
                  <a:cubicBezTo>
                    <a:pt x="1963" y="1203306"/>
                    <a:pt x="0" y="1198567"/>
                    <a:pt x="0" y="1193625"/>
                  </a:cubicBezTo>
                  <a:lnTo>
                    <a:pt x="0" y="18633"/>
                  </a:lnTo>
                  <a:cubicBezTo>
                    <a:pt x="0" y="13691"/>
                    <a:pt x="1963" y="8952"/>
                    <a:pt x="5457" y="5457"/>
                  </a:cubicBezTo>
                  <a:cubicBezTo>
                    <a:pt x="8952" y="1963"/>
                    <a:pt x="13691" y="0"/>
                    <a:pt x="18633" y="0"/>
                  </a:cubicBez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66675"/>
              <a:ext cx="3339630" cy="12789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6248400" y="4000500"/>
            <a:ext cx="0" cy="3477597"/>
          </a:xfrm>
          <a:prstGeom prst="line">
            <a:avLst/>
          </a:prstGeom>
          <a:ln w="19050" cap="flat"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10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G"/>
          </a:p>
        </p:txBody>
      </p:sp>
      <p:sp>
        <p:nvSpPr>
          <p:cNvPr id="9" name="AutoShape 9"/>
          <p:cNvSpPr/>
          <p:nvPr/>
        </p:nvSpPr>
        <p:spPr>
          <a:xfrm>
            <a:off x="11734800" y="4000500"/>
            <a:ext cx="0" cy="3477597"/>
          </a:xfrm>
          <a:prstGeom prst="line">
            <a:avLst/>
          </a:prstGeom>
          <a:ln w="19050" cap="flat"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10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G"/>
          </a:p>
        </p:txBody>
      </p:sp>
      <p:sp>
        <p:nvSpPr>
          <p:cNvPr id="12" name="Freeform 12"/>
          <p:cNvSpPr/>
          <p:nvPr/>
        </p:nvSpPr>
        <p:spPr>
          <a:xfrm>
            <a:off x="-960280" y="-443149"/>
            <a:ext cx="1464490" cy="1471849"/>
          </a:xfrm>
          <a:custGeom>
            <a:avLst/>
            <a:gdLst/>
            <a:ahLst/>
            <a:cxnLst/>
            <a:rect l="l" t="t" r="r" b="b"/>
            <a:pathLst>
              <a:path w="1464490" h="1471849">
                <a:moveTo>
                  <a:pt x="0" y="0"/>
                </a:moveTo>
                <a:lnTo>
                  <a:pt x="1464490" y="0"/>
                </a:lnTo>
                <a:lnTo>
                  <a:pt x="1464490" y="1471849"/>
                </a:lnTo>
                <a:lnTo>
                  <a:pt x="0" y="14718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13" name="Freeform 13"/>
          <p:cNvSpPr/>
          <p:nvPr/>
        </p:nvSpPr>
        <p:spPr>
          <a:xfrm>
            <a:off x="17888565" y="9258300"/>
            <a:ext cx="1412648" cy="1417965"/>
          </a:xfrm>
          <a:custGeom>
            <a:avLst/>
            <a:gdLst/>
            <a:ahLst/>
            <a:cxnLst/>
            <a:rect l="l" t="t" r="r" b="b"/>
            <a:pathLst>
              <a:path w="1412648" h="1417965">
                <a:moveTo>
                  <a:pt x="0" y="0"/>
                </a:moveTo>
                <a:lnTo>
                  <a:pt x="1412648" y="0"/>
                </a:lnTo>
                <a:lnTo>
                  <a:pt x="1412648" y="1417965"/>
                </a:lnTo>
                <a:lnTo>
                  <a:pt x="0" y="14179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15" name="TextBox 15"/>
          <p:cNvSpPr txBox="1"/>
          <p:nvPr/>
        </p:nvSpPr>
        <p:spPr>
          <a:xfrm>
            <a:off x="1713321" y="4000500"/>
            <a:ext cx="3928349" cy="2872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2800"/>
              </a:lnSpc>
              <a:buSzPct val="115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Real estate is an asset class that is very popular world wide.</a:t>
            </a:r>
          </a:p>
          <a:p>
            <a:pPr marL="342900" indent="-342900">
              <a:lnSpc>
                <a:spcPts val="2800"/>
              </a:lnSpc>
              <a:buSzPct val="115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342900" indent="-342900">
              <a:lnSpc>
                <a:spcPts val="2800"/>
              </a:lnSpc>
              <a:buSzPct val="115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It is dynamic and a multi trillion Naira industry from Lagos to Maiduguri and from Calabar to </a:t>
            </a:r>
            <a:r>
              <a:rPr lang="en-GB" sz="2000" dirty="0" err="1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Kafanchan</a:t>
            </a:r>
            <a:r>
              <a:rPr lang="en-GB" sz="20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26824" y="4000500"/>
            <a:ext cx="4491819" cy="3949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2800"/>
              </a:lnSpc>
              <a:buSzPct val="115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The Nigerian real estate sector is driven by rapid urbanization, an exploding middle and upper middle class and poor infrastructural development.</a:t>
            </a:r>
          </a:p>
          <a:p>
            <a:pPr marL="342900" indent="-342900">
              <a:lnSpc>
                <a:spcPts val="2800"/>
              </a:lnSpc>
              <a:buSzPct val="115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342900" indent="-342900">
              <a:lnSpc>
                <a:spcPts val="2800"/>
              </a:lnSpc>
              <a:buSzPct val="115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Despite all these the sector comes with its own challenges, poor power supply, poor road networks, sanitation and services deficiencies etc.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212125" y="4000500"/>
            <a:ext cx="4323275" cy="4667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2800"/>
              </a:lnSpc>
              <a:buSzPct val="115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One of the largest challenges of the sector is the regulatory and legal issues.  The Land Use Act of 1979 is forty-seven years old and has outlived its usefulness. </a:t>
            </a:r>
          </a:p>
          <a:p>
            <a:pPr marL="342900" indent="-342900">
              <a:lnSpc>
                <a:spcPts val="2800"/>
              </a:lnSpc>
              <a:buSzPct val="115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342900" indent="-342900">
              <a:lnSpc>
                <a:spcPts val="2800"/>
              </a:lnSpc>
              <a:buSzPct val="115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Other regulatory issues in real estate range from over regulation and a source of revenue in States like Lagos to poor regulation and absent oversight in other states.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713321" y="1689956"/>
            <a:ext cx="6838950" cy="753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indent="-914400">
              <a:lnSpc>
                <a:spcPts val="5599"/>
              </a:lnSpc>
              <a:buAutoNum type="arabicPeriod"/>
            </a:pPr>
            <a:r>
              <a:rPr lang="en-US" sz="5599" b="1" spc="-162" dirty="0">
                <a:solidFill>
                  <a:srgbClr val="172E32"/>
                </a:solidFill>
                <a:latin typeface="Garet"/>
                <a:ea typeface="Garet"/>
                <a:cs typeface="Garet"/>
                <a:sym typeface="Garet"/>
              </a:rPr>
              <a:t>INTRODUCTION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FB2E55-8623-F0BF-4B70-8E9E59D140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1905" y="989914"/>
            <a:ext cx="2935552" cy="207767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46E79-6ACE-F8A9-CCED-A57B2E153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AD6D87C-ED88-4985-4DA0-AEE3F2EF1105}"/>
              </a:ext>
            </a:extLst>
          </p:cNvPr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  <p:txBody>
          <a:bodyPr/>
          <a:lstStyle/>
          <a:p>
            <a:endParaRPr lang="en-NG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7C340547-60CA-BD87-741F-D3C86A227A0F}"/>
              </a:ext>
            </a:extLst>
          </p:cNvPr>
          <p:cNvGrpSpPr/>
          <p:nvPr/>
        </p:nvGrpSpPr>
        <p:grpSpPr>
          <a:xfrm>
            <a:off x="1866899" y="5796135"/>
            <a:ext cx="7682287" cy="3355792"/>
            <a:chOff x="0" y="0"/>
            <a:chExt cx="2523484" cy="1102313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293FBAF-D931-9646-0973-0F3999ED2980}"/>
                </a:ext>
              </a:extLst>
            </p:cNvPr>
            <p:cNvSpPr/>
            <p:nvPr/>
          </p:nvSpPr>
          <p:spPr>
            <a:xfrm>
              <a:off x="0" y="0"/>
              <a:ext cx="2523484" cy="1102313"/>
            </a:xfrm>
            <a:custGeom>
              <a:avLst/>
              <a:gdLst/>
              <a:ahLst/>
              <a:cxnLst/>
              <a:rect l="l" t="t" r="r" b="b"/>
              <a:pathLst>
                <a:path w="2523484" h="1102313">
                  <a:moveTo>
                    <a:pt x="30233" y="0"/>
                  </a:moveTo>
                  <a:lnTo>
                    <a:pt x="2493251" y="0"/>
                  </a:lnTo>
                  <a:cubicBezTo>
                    <a:pt x="2501269" y="0"/>
                    <a:pt x="2508959" y="3185"/>
                    <a:pt x="2514628" y="8855"/>
                  </a:cubicBezTo>
                  <a:cubicBezTo>
                    <a:pt x="2520298" y="14525"/>
                    <a:pt x="2523484" y="22215"/>
                    <a:pt x="2523484" y="30233"/>
                  </a:cubicBezTo>
                  <a:lnTo>
                    <a:pt x="2523484" y="1072080"/>
                  </a:lnTo>
                  <a:cubicBezTo>
                    <a:pt x="2523484" y="1088778"/>
                    <a:pt x="2509948" y="1102313"/>
                    <a:pt x="2493251" y="1102313"/>
                  </a:cubicBezTo>
                  <a:lnTo>
                    <a:pt x="30233" y="1102313"/>
                  </a:lnTo>
                  <a:cubicBezTo>
                    <a:pt x="22215" y="1102313"/>
                    <a:pt x="14525" y="1099128"/>
                    <a:pt x="8855" y="1093458"/>
                  </a:cubicBezTo>
                  <a:cubicBezTo>
                    <a:pt x="3185" y="1087788"/>
                    <a:pt x="0" y="1080099"/>
                    <a:pt x="0" y="1072080"/>
                  </a:cubicBezTo>
                  <a:lnTo>
                    <a:pt x="0" y="30233"/>
                  </a:lnTo>
                  <a:cubicBezTo>
                    <a:pt x="0" y="22215"/>
                    <a:pt x="3185" y="14525"/>
                    <a:pt x="8855" y="8855"/>
                  </a:cubicBezTo>
                  <a:cubicBezTo>
                    <a:pt x="14525" y="3185"/>
                    <a:pt x="22215" y="0"/>
                    <a:pt x="3023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NG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92568C7F-3774-35B9-F975-DD14FB33772E}"/>
                </a:ext>
              </a:extLst>
            </p:cNvPr>
            <p:cNvSpPr txBox="1"/>
            <p:nvPr/>
          </p:nvSpPr>
          <p:spPr>
            <a:xfrm>
              <a:off x="0" y="-38100"/>
              <a:ext cx="2523484" cy="11404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FB0A92F1-C8CE-AD6B-98FA-95E6FA172A94}"/>
              </a:ext>
            </a:extLst>
          </p:cNvPr>
          <p:cNvSpPr/>
          <p:nvPr/>
        </p:nvSpPr>
        <p:spPr>
          <a:xfrm>
            <a:off x="2123463" y="6103927"/>
            <a:ext cx="1000736" cy="1000736"/>
          </a:xfrm>
          <a:custGeom>
            <a:avLst/>
            <a:gdLst/>
            <a:ahLst/>
            <a:cxnLst/>
            <a:rect l="l" t="t" r="r" b="b"/>
            <a:pathLst>
              <a:path w="1000736" h="1000736">
                <a:moveTo>
                  <a:pt x="0" y="0"/>
                </a:moveTo>
                <a:lnTo>
                  <a:pt x="1000736" y="0"/>
                </a:lnTo>
                <a:lnTo>
                  <a:pt x="1000736" y="1000736"/>
                </a:lnTo>
                <a:lnTo>
                  <a:pt x="0" y="10007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F9BB815E-F231-8203-585D-E9D6D43B31EE}"/>
              </a:ext>
            </a:extLst>
          </p:cNvPr>
          <p:cNvGrpSpPr/>
          <p:nvPr/>
        </p:nvGrpSpPr>
        <p:grpSpPr>
          <a:xfrm>
            <a:off x="2347362" y="6180127"/>
            <a:ext cx="665625" cy="665625"/>
            <a:chOff x="0" y="0"/>
            <a:chExt cx="175309" cy="175309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C0451F73-1255-ECE0-4E55-5B4E14F54F84}"/>
                </a:ext>
              </a:extLst>
            </p:cNvPr>
            <p:cNvSpPr/>
            <p:nvPr/>
          </p:nvSpPr>
          <p:spPr>
            <a:xfrm>
              <a:off x="0" y="0"/>
              <a:ext cx="175309" cy="175309"/>
            </a:xfrm>
            <a:custGeom>
              <a:avLst/>
              <a:gdLst/>
              <a:ahLst/>
              <a:cxnLst/>
              <a:rect l="l" t="t" r="r" b="b"/>
              <a:pathLst>
                <a:path w="175309" h="175309">
                  <a:moveTo>
                    <a:pt x="87654" y="0"/>
                  </a:moveTo>
                  <a:lnTo>
                    <a:pt x="87654" y="0"/>
                  </a:lnTo>
                  <a:cubicBezTo>
                    <a:pt x="136064" y="0"/>
                    <a:pt x="175309" y="39244"/>
                    <a:pt x="175309" y="87654"/>
                  </a:cubicBezTo>
                  <a:lnTo>
                    <a:pt x="175309" y="87654"/>
                  </a:lnTo>
                  <a:cubicBezTo>
                    <a:pt x="175309" y="136064"/>
                    <a:pt x="136064" y="175309"/>
                    <a:pt x="87654" y="175309"/>
                  </a:cubicBezTo>
                  <a:lnTo>
                    <a:pt x="87654" y="175309"/>
                  </a:lnTo>
                  <a:cubicBezTo>
                    <a:pt x="39244" y="175309"/>
                    <a:pt x="0" y="136064"/>
                    <a:pt x="0" y="87654"/>
                  </a:cubicBezTo>
                  <a:lnTo>
                    <a:pt x="0" y="87654"/>
                  </a:lnTo>
                  <a:cubicBezTo>
                    <a:pt x="0" y="39244"/>
                    <a:pt x="39244" y="0"/>
                    <a:pt x="87654" y="0"/>
                  </a:cubicBezTo>
                  <a:close/>
                </a:path>
              </a:pathLst>
            </a:custGeom>
            <a:solidFill>
              <a:srgbClr val="057589"/>
            </a:solidFill>
          </p:spPr>
          <p:txBody>
            <a:bodyPr/>
            <a:lstStyle/>
            <a:p>
              <a:endParaRPr lang="en-NG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EA6AF35C-1D75-E78A-C804-371AF7E2C21A}"/>
                </a:ext>
              </a:extLst>
            </p:cNvPr>
            <p:cNvSpPr txBox="1"/>
            <p:nvPr/>
          </p:nvSpPr>
          <p:spPr>
            <a:xfrm>
              <a:off x="0" y="-66675"/>
              <a:ext cx="175309" cy="241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pic>
        <p:nvPicPr>
          <p:cNvPr id="14" name="Picture 14">
            <a:extLst>
              <a:ext uri="{FF2B5EF4-FFF2-40B4-BE49-F238E27FC236}">
                <a16:creationId xmlns:a16="http://schemas.microsoft.com/office/drawing/2014/main" id="{C894ABA3-AB44-A5CE-232D-499482FCF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5850" y="5864754"/>
            <a:ext cx="3218554" cy="3218554"/>
          </a:xfrm>
          <a:prstGeom prst="rect">
            <a:avLst/>
          </a:prstGeom>
        </p:spPr>
      </p:pic>
      <p:sp>
        <p:nvSpPr>
          <p:cNvPr id="15" name="Freeform 15">
            <a:extLst>
              <a:ext uri="{FF2B5EF4-FFF2-40B4-BE49-F238E27FC236}">
                <a16:creationId xmlns:a16="http://schemas.microsoft.com/office/drawing/2014/main" id="{3FA4132C-3B94-B920-0757-455335BCAA0A}"/>
              </a:ext>
            </a:extLst>
          </p:cNvPr>
          <p:cNvSpPr/>
          <p:nvPr/>
        </p:nvSpPr>
        <p:spPr>
          <a:xfrm>
            <a:off x="1693839" y="24899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NG"/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AC725987-56FA-DD74-8708-41E5FA80EA64}"/>
              </a:ext>
            </a:extLst>
          </p:cNvPr>
          <p:cNvGrpSpPr/>
          <p:nvPr/>
        </p:nvGrpSpPr>
        <p:grpSpPr>
          <a:xfrm>
            <a:off x="1866899" y="2247900"/>
            <a:ext cx="3758580" cy="3355792"/>
            <a:chOff x="0" y="0"/>
            <a:chExt cx="1234621" cy="1102313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6EB0A58A-F59E-BC05-401E-83F1D7E4D471}"/>
                </a:ext>
              </a:extLst>
            </p:cNvPr>
            <p:cNvSpPr/>
            <p:nvPr/>
          </p:nvSpPr>
          <p:spPr>
            <a:xfrm>
              <a:off x="0" y="0"/>
              <a:ext cx="1234621" cy="1102313"/>
            </a:xfrm>
            <a:custGeom>
              <a:avLst/>
              <a:gdLst/>
              <a:ahLst/>
              <a:cxnLst/>
              <a:rect l="l" t="t" r="r" b="b"/>
              <a:pathLst>
                <a:path w="1234621" h="1102313">
                  <a:moveTo>
                    <a:pt x="61794" y="0"/>
                  </a:moveTo>
                  <a:lnTo>
                    <a:pt x="1172827" y="0"/>
                  </a:lnTo>
                  <a:cubicBezTo>
                    <a:pt x="1189216" y="0"/>
                    <a:pt x="1204934" y="6510"/>
                    <a:pt x="1216522" y="18099"/>
                  </a:cubicBezTo>
                  <a:cubicBezTo>
                    <a:pt x="1228111" y="29688"/>
                    <a:pt x="1234621" y="45405"/>
                    <a:pt x="1234621" y="61794"/>
                  </a:cubicBezTo>
                  <a:lnTo>
                    <a:pt x="1234621" y="1040519"/>
                  </a:lnTo>
                  <a:cubicBezTo>
                    <a:pt x="1234621" y="1056908"/>
                    <a:pt x="1228111" y="1072626"/>
                    <a:pt x="1216522" y="1084214"/>
                  </a:cubicBezTo>
                  <a:cubicBezTo>
                    <a:pt x="1204934" y="1095803"/>
                    <a:pt x="1189216" y="1102313"/>
                    <a:pt x="1172827" y="1102313"/>
                  </a:cubicBezTo>
                  <a:lnTo>
                    <a:pt x="61794" y="1102313"/>
                  </a:lnTo>
                  <a:cubicBezTo>
                    <a:pt x="45405" y="1102313"/>
                    <a:pt x="29688" y="1095803"/>
                    <a:pt x="18099" y="1084214"/>
                  </a:cubicBezTo>
                  <a:cubicBezTo>
                    <a:pt x="6510" y="1072626"/>
                    <a:pt x="0" y="1056908"/>
                    <a:pt x="0" y="1040519"/>
                  </a:cubicBezTo>
                  <a:lnTo>
                    <a:pt x="0" y="61794"/>
                  </a:lnTo>
                  <a:cubicBezTo>
                    <a:pt x="0" y="45405"/>
                    <a:pt x="6510" y="29688"/>
                    <a:pt x="18099" y="18099"/>
                  </a:cubicBezTo>
                  <a:cubicBezTo>
                    <a:pt x="29688" y="6510"/>
                    <a:pt x="45405" y="0"/>
                    <a:pt x="61794" y="0"/>
                  </a:cubicBez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en-NG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F54910EB-F424-F774-E9D7-4857E9CFA1B6}"/>
                </a:ext>
              </a:extLst>
            </p:cNvPr>
            <p:cNvSpPr txBox="1"/>
            <p:nvPr/>
          </p:nvSpPr>
          <p:spPr>
            <a:xfrm>
              <a:off x="0" y="-38100"/>
              <a:ext cx="1234621" cy="11404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Freeform 19">
            <a:extLst>
              <a:ext uri="{FF2B5EF4-FFF2-40B4-BE49-F238E27FC236}">
                <a16:creationId xmlns:a16="http://schemas.microsoft.com/office/drawing/2014/main" id="{C14400A0-4E75-20F4-76E6-0D21CE42389F}"/>
              </a:ext>
            </a:extLst>
          </p:cNvPr>
          <p:cNvSpPr/>
          <p:nvPr/>
        </p:nvSpPr>
        <p:spPr>
          <a:xfrm>
            <a:off x="2105387" y="2630285"/>
            <a:ext cx="1000736" cy="1000736"/>
          </a:xfrm>
          <a:custGeom>
            <a:avLst/>
            <a:gdLst/>
            <a:ahLst/>
            <a:cxnLst/>
            <a:rect l="l" t="t" r="r" b="b"/>
            <a:pathLst>
              <a:path w="1000736" h="1000736">
                <a:moveTo>
                  <a:pt x="0" y="0"/>
                </a:moveTo>
                <a:lnTo>
                  <a:pt x="1000736" y="0"/>
                </a:lnTo>
                <a:lnTo>
                  <a:pt x="1000736" y="1000736"/>
                </a:lnTo>
                <a:lnTo>
                  <a:pt x="0" y="10007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grpSp>
        <p:nvGrpSpPr>
          <p:cNvPr id="20" name="Group 20">
            <a:extLst>
              <a:ext uri="{FF2B5EF4-FFF2-40B4-BE49-F238E27FC236}">
                <a16:creationId xmlns:a16="http://schemas.microsoft.com/office/drawing/2014/main" id="{EA082123-6185-22E1-1CE1-2F5616EE1107}"/>
              </a:ext>
            </a:extLst>
          </p:cNvPr>
          <p:cNvGrpSpPr/>
          <p:nvPr/>
        </p:nvGrpSpPr>
        <p:grpSpPr>
          <a:xfrm>
            <a:off x="2347362" y="2725098"/>
            <a:ext cx="665625" cy="665625"/>
            <a:chOff x="0" y="0"/>
            <a:chExt cx="175309" cy="175309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BDD5507B-457A-7BAC-8B09-9F8593B46C7E}"/>
                </a:ext>
              </a:extLst>
            </p:cNvPr>
            <p:cNvSpPr/>
            <p:nvPr/>
          </p:nvSpPr>
          <p:spPr>
            <a:xfrm>
              <a:off x="0" y="0"/>
              <a:ext cx="175309" cy="175309"/>
            </a:xfrm>
            <a:custGeom>
              <a:avLst/>
              <a:gdLst/>
              <a:ahLst/>
              <a:cxnLst/>
              <a:rect l="l" t="t" r="r" b="b"/>
              <a:pathLst>
                <a:path w="175309" h="175309">
                  <a:moveTo>
                    <a:pt x="87654" y="0"/>
                  </a:moveTo>
                  <a:lnTo>
                    <a:pt x="87654" y="0"/>
                  </a:lnTo>
                  <a:cubicBezTo>
                    <a:pt x="136064" y="0"/>
                    <a:pt x="175309" y="39244"/>
                    <a:pt x="175309" y="87654"/>
                  </a:cubicBezTo>
                  <a:lnTo>
                    <a:pt x="175309" y="87654"/>
                  </a:lnTo>
                  <a:cubicBezTo>
                    <a:pt x="175309" y="136064"/>
                    <a:pt x="136064" y="175309"/>
                    <a:pt x="87654" y="175309"/>
                  </a:cubicBezTo>
                  <a:lnTo>
                    <a:pt x="87654" y="175309"/>
                  </a:lnTo>
                  <a:cubicBezTo>
                    <a:pt x="39244" y="175309"/>
                    <a:pt x="0" y="136064"/>
                    <a:pt x="0" y="87654"/>
                  </a:cubicBezTo>
                  <a:lnTo>
                    <a:pt x="0" y="87654"/>
                  </a:lnTo>
                  <a:cubicBezTo>
                    <a:pt x="0" y="39244"/>
                    <a:pt x="39244" y="0"/>
                    <a:pt x="87654" y="0"/>
                  </a:cubicBezTo>
                  <a:close/>
                </a:path>
              </a:pathLst>
            </a:custGeom>
            <a:solidFill>
              <a:srgbClr val="F8E495"/>
            </a:solidFill>
          </p:spPr>
          <p:txBody>
            <a:bodyPr/>
            <a:lstStyle/>
            <a:p>
              <a:endParaRPr lang="en-NG"/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B0AD8A31-2727-29E9-F7CB-143CE6BF249B}"/>
                </a:ext>
              </a:extLst>
            </p:cNvPr>
            <p:cNvSpPr txBox="1"/>
            <p:nvPr/>
          </p:nvSpPr>
          <p:spPr>
            <a:xfrm>
              <a:off x="0" y="-66675"/>
              <a:ext cx="175309" cy="241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3" name="Freeform 23">
            <a:extLst>
              <a:ext uri="{FF2B5EF4-FFF2-40B4-BE49-F238E27FC236}">
                <a16:creationId xmlns:a16="http://schemas.microsoft.com/office/drawing/2014/main" id="{771E5039-188E-4606-00F1-4BC5556B4DAC}"/>
              </a:ext>
            </a:extLst>
          </p:cNvPr>
          <p:cNvSpPr/>
          <p:nvPr/>
        </p:nvSpPr>
        <p:spPr>
          <a:xfrm>
            <a:off x="2528137" y="2905874"/>
            <a:ext cx="323124" cy="323124"/>
          </a:xfrm>
          <a:custGeom>
            <a:avLst/>
            <a:gdLst/>
            <a:ahLst/>
            <a:cxnLst/>
            <a:rect l="l" t="t" r="r" b="b"/>
            <a:pathLst>
              <a:path w="323124" h="323124">
                <a:moveTo>
                  <a:pt x="0" y="0"/>
                </a:moveTo>
                <a:lnTo>
                  <a:pt x="323125" y="0"/>
                </a:lnTo>
                <a:lnTo>
                  <a:pt x="323125" y="323124"/>
                </a:lnTo>
                <a:lnTo>
                  <a:pt x="0" y="3231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8340CD01-E416-2CA2-A4DC-3756A7D47CEC}"/>
              </a:ext>
            </a:extLst>
          </p:cNvPr>
          <p:cNvSpPr/>
          <p:nvPr/>
        </p:nvSpPr>
        <p:spPr>
          <a:xfrm>
            <a:off x="5708042" y="2568747"/>
            <a:ext cx="3969641" cy="3969641"/>
          </a:xfrm>
          <a:custGeom>
            <a:avLst/>
            <a:gdLst/>
            <a:ahLst/>
            <a:cxnLst/>
            <a:rect l="l" t="t" r="r" b="b"/>
            <a:pathLst>
              <a:path w="3969641" h="3969641">
                <a:moveTo>
                  <a:pt x="0" y="0"/>
                </a:moveTo>
                <a:lnTo>
                  <a:pt x="3969641" y="0"/>
                </a:lnTo>
                <a:lnTo>
                  <a:pt x="3969641" y="3969641"/>
                </a:lnTo>
                <a:lnTo>
                  <a:pt x="0" y="39696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6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NG"/>
          </a:p>
        </p:txBody>
      </p:sp>
      <p:grpSp>
        <p:nvGrpSpPr>
          <p:cNvPr id="25" name="Group 25">
            <a:extLst>
              <a:ext uri="{FF2B5EF4-FFF2-40B4-BE49-F238E27FC236}">
                <a16:creationId xmlns:a16="http://schemas.microsoft.com/office/drawing/2014/main" id="{A2EA70CC-AD21-2038-55D5-38C421D9021A}"/>
              </a:ext>
            </a:extLst>
          </p:cNvPr>
          <p:cNvGrpSpPr/>
          <p:nvPr/>
        </p:nvGrpSpPr>
        <p:grpSpPr>
          <a:xfrm>
            <a:off x="5808639" y="2247900"/>
            <a:ext cx="3758580" cy="3355792"/>
            <a:chOff x="0" y="0"/>
            <a:chExt cx="1234621" cy="1102313"/>
          </a:xfrm>
        </p:grpSpPr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ACDFA4D9-7E7B-ED68-14F6-2DB0ACBF0429}"/>
                </a:ext>
              </a:extLst>
            </p:cNvPr>
            <p:cNvSpPr/>
            <p:nvPr/>
          </p:nvSpPr>
          <p:spPr>
            <a:xfrm>
              <a:off x="0" y="0"/>
              <a:ext cx="1234621" cy="1102313"/>
            </a:xfrm>
            <a:custGeom>
              <a:avLst/>
              <a:gdLst/>
              <a:ahLst/>
              <a:cxnLst/>
              <a:rect l="l" t="t" r="r" b="b"/>
              <a:pathLst>
                <a:path w="1234621" h="1102313">
                  <a:moveTo>
                    <a:pt x="61794" y="0"/>
                  </a:moveTo>
                  <a:lnTo>
                    <a:pt x="1172827" y="0"/>
                  </a:lnTo>
                  <a:cubicBezTo>
                    <a:pt x="1189216" y="0"/>
                    <a:pt x="1204934" y="6510"/>
                    <a:pt x="1216522" y="18099"/>
                  </a:cubicBezTo>
                  <a:cubicBezTo>
                    <a:pt x="1228111" y="29688"/>
                    <a:pt x="1234621" y="45405"/>
                    <a:pt x="1234621" y="61794"/>
                  </a:cubicBezTo>
                  <a:lnTo>
                    <a:pt x="1234621" y="1040519"/>
                  </a:lnTo>
                  <a:cubicBezTo>
                    <a:pt x="1234621" y="1056908"/>
                    <a:pt x="1228111" y="1072626"/>
                    <a:pt x="1216522" y="1084214"/>
                  </a:cubicBezTo>
                  <a:cubicBezTo>
                    <a:pt x="1204934" y="1095803"/>
                    <a:pt x="1189216" y="1102313"/>
                    <a:pt x="1172827" y="1102313"/>
                  </a:cubicBezTo>
                  <a:lnTo>
                    <a:pt x="61794" y="1102313"/>
                  </a:lnTo>
                  <a:cubicBezTo>
                    <a:pt x="45405" y="1102313"/>
                    <a:pt x="29688" y="1095803"/>
                    <a:pt x="18099" y="1084214"/>
                  </a:cubicBezTo>
                  <a:cubicBezTo>
                    <a:pt x="6510" y="1072626"/>
                    <a:pt x="0" y="1056908"/>
                    <a:pt x="0" y="1040519"/>
                  </a:cubicBezTo>
                  <a:lnTo>
                    <a:pt x="0" y="61794"/>
                  </a:lnTo>
                  <a:cubicBezTo>
                    <a:pt x="0" y="45405"/>
                    <a:pt x="6510" y="29688"/>
                    <a:pt x="18099" y="18099"/>
                  </a:cubicBezTo>
                  <a:cubicBezTo>
                    <a:pt x="29688" y="6510"/>
                    <a:pt x="45405" y="0"/>
                    <a:pt x="61794" y="0"/>
                  </a:cubicBez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en-NG"/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66D1C38C-CA55-942F-7EA2-190B8A3E7A6B}"/>
                </a:ext>
              </a:extLst>
            </p:cNvPr>
            <p:cNvSpPr txBox="1"/>
            <p:nvPr/>
          </p:nvSpPr>
          <p:spPr>
            <a:xfrm>
              <a:off x="0" y="-38100"/>
              <a:ext cx="1234621" cy="11404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8" name="Freeform 28">
            <a:extLst>
              <a:ext uri="{FF2B5EF4-FFF2-40B4-BE49-F238E27FC236}">
                <a16:creationId xmlns:a16="http://schemas.microsoft.com/office/drawing/2014/main" id="{1141BB61-2DE5-3FF4-D9FD-41EB90A6DF3D}"/>
              </a:ext>
            </a:extLst>
          </p:cNvPr>
          <p:cNvSpPr/>
          <p:nvPr/>
        </p:nvSpPr>
        <p:spPr>
          <a:xfrm>
            <a:off x="6045172" y="2630285"/>
            <a:ext cx="1000736" cy="1000736"/>
          </a:xfrm>
          <a:custGeom>
            <a:avLst/>
            <a:gdLst/>
            <a:ahLst/>
            <a:cxnLst/>
            <a:rect l="l" t="t" r="r" b="b"/>
            <a:pathLst>
              <a:path w="1000736" h="1000736">
                <a:moveTo>
                  <a:pt x="0" y="0"/>
                </a:moveTo>
                <a:lnTo>
                  <a:pt x="1000736" y="0"/>
                </a:lnTo>
                <a:lnTo>
                  <a:pt x="1000736" y="1000736"/>
                </a:lnTo>
                <a:lnTo>
                  <a:pt x="0" y="10007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grpSp>
        <p:nvGrpSpPr>
          <p:cNvPr id="29" name="Group 29">
            <a:extLst>
              <a:ext uri="{FF2B5EF4-FFF2-40B4-BE49-F238E27FC236}">
                <a16:creationId xmlns:a16="http://schemas.microsoft.com/office/drawing/2014/main" id="{66549E55-3857-1C21-D159-71BB65ADAD2D}"/>
              </a:ext>
            </a:extLst>
          </p:cNvPr>
          <p:cNvGrpSpPr/>
          <p:nvPr/>
        </p:nvGrpSpPr>
        <p:grpSpPr>
          <a:xfrm>
            <a:off x="6288589" y="2725098"/>
            <a:ext cx="665625" cy="665625"/>
            <a:chOff x="0" y="0"/>
            <a:chExt cx="175309" cy="17530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FED46C77-B27D-EBA4-24FB-3C387723A87B}"/>
                </a:ext>
              </a:extLst>
            </p:cNvPr>
            <p:cNvSpPr/>
            <p:nvPr/>
          </p:nvSpPr>
          <p:spPr>
            <a:xfrm>
              <a:off x="0" y="0"/>
              <a:ext cx="175309" cy="175309"/>
            </a:xfrm>
            <a:custGeom>
              <a:avLst/>
              <a:gdLst/>
              <a:ahLst/>
              <a:cxnLst/>
              <a:rect l="l" t="t" r="r" b="b"/>
              <a:pathLst>
                <a:path w="175309" h="175309">
                  <a:moveTo>
                    <a:pt x="87654" y="0"/>
                  </a:moveTo>
                  <a:lnTo>
                    <a:pt x="87654" y="0"/>
                  </a:lnTo>
                  <a:cubicBezTo>
                    <a:pt x="136064" y="0"/>
                    <a:pt x="175309" y="39244"/>
                    <a:pt x="175309" y="87654"/>
                  </a:cubicBezTo>
                  <a:lnTo>
                    <a:pt x="175309" y="87654"/>
                  </a:lnTo>
                  <a:cubicBezTo>
                    <a:pt x="175309" y="136064"/>
                    <a:pt x="136064" y="175309"/>
                    <a:pt x="87654" y="175309"/>
                  </a:cubicBezTo>
                  <a:lnTo>
                    <a:pt x="87654" y="175309"/>
                  </a:lnTo>
                  <a:cubicBezTo>
                    <a:pt x="39244" y="175309"/>
                    <a:pt x="0" y="136064"/>
                    <a:pt x="0" y="87654"/>
                  </a:cubicBezTo>
                  <a:lnTo>
                    <a:pt x="0" y="87654"/>
                  </a:lnTo>
                  <a:cubicBezTo>
                    <a:pt x="0" y="39244"/>
                    <a:pt x="39244" y="0"/>
                    <a:pt x="87654" y="0"/>
                  </a:cubicBezTo>
                  <a:close/>
                </a:path>
              </a:pathLst>
            </a:custGeom>
            <a:solidFill>
              <a:srgbClr val="F8E495"/>
            </a:solidFill>
          </p:spPr>
          <p:txBody>
            <a:bodyPr/>
            <a:lstStyle/>
            <a:p>
              <a:endParaRPr lang="en-NG"/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2CD74221-5851-F152-FD78-D70DD259C9AE}"/>
                </a:ext>
              </a:extLst>
            </p:cNvPr>
            <p:cNvSpPr txBox="1"/>
            <p:nvPr/>
          </p:nvSpPr>
          <p:spPr>
            <a:xfrm>
              <a:off x="0" y="-66675"/>
              <a:ext cx="175309" cy="241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32" name="Freeform 32">
            <a:extLst>
              <a:ext uri="{FF2B5EF4-FFF2-40B4-BE49-F238E27FC236}">
                <a16:creationId xmlns:a16="http://schemas.microsoft.com/office/drawing/2014/main" id="{30AEAFA1-F03F-666B-E75C-97512E8AEC54}"/>
              </a:ext>
            </a:extLst>
          </p:cNvPr>
          <p:cNvSpPr/>
          <p:nvPr/>
        </p:nvSpPr>
        <p:spPr>
          <a:xfrm>
            <a:off x="6481852" y="2905874"/>
            <a:ext cx="279099" cy="323124"/>
          </a:xfrm>
          <a:custGeom>
            <a:avLst/>
            <a:gdLst/>
            <a:ahLst/>
            <a:cxnLst/>
            <a:rect l="l" t="t" r="r" b="b"/>
            <a:pathLst>
              <a:path w="279099" h="323124">
                <a:moveTo>
                  <a:pt x="0" y="0"/>
                </a:moveTo>
                <a:lnTo>
                  <a:pt x="279099" y="0"/>
                </a:lnTo>
                <a:lnTo>
                  <a:pt x="279099" y="323124"/>
                </a:lnTo>
                <a:lnTo>
                  <a:pt x="0" y="3231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146E933D-F6C0-FF19-AB3B-BC4272C51B2E}"/>
              </a:ext>
            </a:extLst>
          </p:cNvPr>
          <p:cNvSpPr/>
          <p:nvPr/>
        </p:nvSpPr>
        <p:spPr>
          <a:xfrm>
            <a:off x="2518612" y="6351377"/>
            <a:ext cx="323124" cy="323124"/>
          </a:xfrm>
          <a:custGeom>
            <a:avLst/>
            <a:gdLst/>
            <a:ahLst/>
            <a:cxnLst/>
            <a:rect l="l" t="t" r="r" b="b"/>
            <a:pathLst>
              <a:path w="323124" h="323124">
                <a:moveTo>
                  <a:pt x="0" y="0"/>
                </a:moveTo>
                <a:lnTo>
                  <a:pt x="323125" y="0"/>
                </a:lnTo>
                <a:lnTo>
                  <a:pt x="323125" y="323124"/>
                </a:lnTo>
                <a:lnTo>
                  <a:pt x="0" y="3231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05B40B9F-7086-5FB7-4F59-C92DED227473}"/>
              </a:ext>
            </a:extLst>
          </p:cNvPr>
          <p:cNvSpPr/>
          <p:nvPr/>
        </p:nvSpPr>
        <p:spPr>
          <a:xfrm>
            <a:off x="-2637844" y="-2894002"/>
            <a:ext cx="4812632" cy="4114800"/>
          </a:xfrm>
          <a:custGeom>
            <a:avLst/>
            <a:gdLst/>
            <a:ahLst/>
            <a:cxnLst/>
            <a:rect l="l" t="t" r="r" b="b"/>
            <a:pathLst>
              <a:path w="4812632" h="4114800">
                <a:moveTo>
                  <a:pt x="0" y="0"/>
                </a:moveTo>
                <a:lnTo>
                  <a:pt x="4812632" y="0"/>
                </a:lnTo>
                <a:lnTo>
                  <a:pt x="48126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9999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7D95BD5B-D00D-D1AB-7297-4D112787FD72}"/>
              </a:ext>
            </a:extLst>
          </p:cNvPr>
          <p:cNvSpPr/>
          <p:nvPr/>
        </p:nvSpPr>
        <p:spPr>
          <a:xfrm rot="-8100000">
            <a:off x="15001417" y="257234"/>
            <a:ext cx="3150865" cy="2185912"/>
          </a:xfrm>
          <a:custGeom>
            <a:avLst/>
            <a:gdLst/>
            <a:ahLst/>
            <a:cxnLst/>
            <a:rect l="l" t="t" r="r" b="b"/>
            <a:pathLst>
              <a:path w="3150865" h="2185912">
                <a:moveTo>
                  <a:pt x="0" y="0"/>
                </a:moveTo>
                <a:lnTo>
                  <a:pt x="3150865" y="0"/>
                </a:lnTo>
                <a:lnTo>
                  <a:pt x="3150865" y="2185912"/>
                </a:lnTo>
                <a:lnTo>
                  <a:pt x="0" y="218591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5000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A6183C24-6217-CD10-139C-EDC6C1C4885F}"/>
              </a:ext>
            </a:extLst>
          </p:cNvPr>
          <p:cNvSpPr/>
          <p:nvPr/>
        </p:nvSpPr>
        <p:spPr>
          <a:xfrm>
            <a:off x="16057369" y="9009184"/>
            <a:ext cx="4812632" cy="4114800"/>
          </a:xfrm>
          <a:custGeom>
            <a:avLst/>
            <a:gdLst/>
            <a:ahLst/>
            <a:cxnLst/>
            <a:rect l="l" t="t" r="r" b="b"/>
            <a:pathLst>
              <a:path w="4812632" h="4114800">
                <a:moveTo>
                  <a:pt x="0" y="0"/>
                </a:moveTo>
                <a:lnTo>
                  <a:pt x="4812632" y="0"/>
                </a:lnTo>
                <a:lnTo>
                  <a:pt x="48126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9999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38" name="TextBox 38">
            <a:extLst>
              <a:ext uri="{FF2B5EF4-FFF2-40B4-BE49-F238E27FC236}">
                <a16:creationId xmlns:a16="http://schemas.microsoft.com/office/drawing/2014/main" id="{66F59FD1-A341-8EB3-B121-147A546735A0}"/>
              </a:ext>
            </a:extLst>
          </p:cNvPr>
          <p:cNvSpPr txBox="1"/>
          <p:nvPr/>
        </p:nvSpPr>
        <p:spPr>
          <a:xfrm>
            <a:off x="2347362" y="3747478"/>
            <a:ext cx="2696191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Nigerian population</a:t>
            </a:r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C5B565C2-7E73-8298-921E-1AE0A6180CF7}"/>
              </a:ext>
            </a:extLst>
          </p:cNvPr>
          <p:cNvSpPr txBox="1"/>
          <p:nvPr/>
        </p:nvSpPr>
        <p:spPr>
          <a:xfrm>
            <a:off x="2347362" y="4025120"/>
            <a:ext cx="1720938" cy="816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200M </a:t>
            </a:r>
          </a:p>
        </p:txBody>
      </p:sp>
      <p:sp>
        <p:nvSpPr>
          <p:cNvPr id="41" name="TextBox 41">
            <a:extLst>
              <a:ext uri="{FF2B5EF4-FFF2-40B4-BE49-F238E27FC236}">
                <a16:creationId xmlns:a16="http://schemas.microsoft.com/office/drawing/2014/main" id="{0CDB39C8-9E19-82C9-9ED0-1FED65F0D13E}"/>
              </a:ext>
            </a:extLst>
          </p:cNvPr>
          <p:cNvSpPr txBox="1"/>
          <p:nvPr/>
        </p:nvSpPr>
        <p:spPr>
          <a:xfrm>
            <a:off x="6288589" y="3747478"/>
            <a:ext cx="1826079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Growth rate</a:t>
            </a:r>
          </a:p>
        </p:txBody>
      </p:sp>
      <p:sp>
        <p:nvSpPr>
          <p:cNvPr id="42" name="TextBox 42">
            <a:extLst>
              <a:ext uri="{FF2B5EF4-FFF2-40B4-BE49-F238E27FC236}">
                <a16:creationId xmlns:a16="http://schemas.microsoft.com/office/drawing/2014/main" id="{0BA12B1E-8AFB-A671-67D3-AACA4A3AA6FF}"/>
              </a:ext>
            </a:extLst>
          </p:cNvPr>
          <p:cNvSpPr txBox="1"/>
          <p:nvPr/>
        </p:nvSpPr>
        <p:spPr>
          <a:xfrm>
            <a:off x="6288589" y="4025120"/>
            <a:ext cx="2124468" cy="816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3.89%</a:t>
            </a:r>
          </a:p>
        </p:txBody>
      </p:sp>
      <p:sp>
        <p:nvSpPr>
          <p:cNvPr id="43" name="TextBox 43">
            <a:extLst>
              <a:ext uri="{FF2B5EF4-FFF2-40B4-BE49-F238E27FC236}">
                <a16:creationId xmlns:a16="http://schemas.microsoft.com/office/drawing/2014/main" id="{292FDCD4-94DF-8740-A167-2AB73302E808}"/>
              </a:ext>
            </a:extLst>
          </p:cNvPr>
          <p:cNvSpPr txBox="1"/>
          <p:nvPr/>
        </p:nvSpPr>
        <p:spPr>
          <a:xfrm>
            <a:off x="6288589" y="4865225"/>
            <a:ext cx="1913116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 dirty="0">
                <a:solidFill>
                  <a:srgbClr val="A5E4EF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per annum</a:t>
            </a:r>
          </a:p>
        </p:txBody>
      </p:sp>
      <p:sp>
        <p:nvSpPr>
          <p:cNvPr id="46" name="TextBox 46">
            <a:extLst>
              <a:ext uri="{FF2B5EF4-FFF2-40B4-BE49-F238E27FC236}">
                <a16:creationId xmlns:a16="http://schemas.microsoft.com/office/drawing/2014/main" id="{EE92DFD7-F2F5-D5E8-D9FA-0F0BC1471DF0}"/>
              </a:ext>
            </a:extLst>
          </p:cNvPr>
          <p:cNvSpPr txBox="1"/>
          <p:nvPr/>
        </p:nvSpPr>
        <p:spPr>
          <a:xfrm>
            <a:off x="2347361" y="7002766"/>
            <a:ext cx="3139037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GB" sz="2000" dirty="0">
                <a:solidFill>
                  <a:srgbClr val="172E32"/>
                </a:solidFill>
                <a:latin typeface="Poppins"/>
                <a:ea typeface="Poppins"/>
                <a:cs typeface="Poppins"/>
                <a:sym typeface="Poppins"/>
              </a:rPr>
              <a:t>Approximately 55% of the Nigerian population is between the age of</a:t>
            </a:r>
            <a:endParaRPr lang="en-US" sz="2000" dirty="0">
              <a:solidFill>
                <a:srgbClr val="172E3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7" name="TextBox 47">
            <a:extLst>
              <a:ext uri="{FF2B5EF4-FFF2-40B4-BE49-F238E27FC236}">
                <a16:creationId xmlns:a16="http://schemas.microsoft.com/office/drawing/2014/main" id="{EFD0CDBF-0D35-CB2C-ABEF-6CAE4312EB65}"/>
              </a:ext>
            </a:extLst>
          </p:cNvPr>
          <p:cNvSpPr txBox="1"/>
          <p:nvPr/>
        </p:nvSpPr>
        <p:spPr>
          <a:xfrm>
            <a:off x="2347358" y="8030365"/>
            <a:ext cx="2170870" cy="816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 dirty="0">
                <a:solidFill>
                  <a:srgbClr val="172E32"/>
                </a:solidFill>
                <a:latin typeface="Poppins Bold"/>
                <a:ea typeface="Poppins Bold"/>
                <a:cs typeface="Poppins Bold"/>
                <a:sym typeface="Poppins Bold"/>
              </a:rPr>
              <a:t>16-60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361C3D1-8225-9B86-99D0-7DE64C99C6A5}"/>
              </a:ext>
            </a:extLst>
          </p:cNvPr>
          <p:cNvSpPr/>
          <p:nvPr/>
        </p:nvSpPr>
        <p:spPr>
          <a:xfrm>
            <a:off x="6706777" y="6719164"/>
            <a:ext cx="1494928" cy="14949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42">
            <a:extLst>
              <a:ext uri="{FF2B5EF4-FFF2-40B4-BE49-F238E27FC236}">
                <a16:creationId xmlns:a16="http://schemas.microsoft.com/office/drawing/2014/main" id="{522C7318-F2B6-7FDB-3FC6-AD56C0115F80}"/>
              </a:ext>
            </a:extLst>
          </p:cNvPr>
          <p:cNvSpPr txBox="1"/>
          <p:nvPr/>
        </p:nvSpPr>
        <p:spPr>
          <a:xfrm>
            <a:off x="6781799" y="7058247"/>
            <a:ext cx="2124468" cy="816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 dirty="0">
                <a:solidFill>
                  <a:sysClr val="windowText" lastClr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55%</a:t>
            </a:r>
          </a:p>
        </p:txBody>
      </p:sp>
      <p:grpSp>
        <p:nvGrpSpPr>
          <p:cNvPr id="69" name="Group 34">
            <a:extLst>
              <a:ext uri="{FF2B5EF4-FFF2-40B4-BE49-F238E27FC236}">
                <a16:creationId xmlns:a16="http://schemas.microsoft.com/office/drawing/2014/main" id="{C5B69F9E-76C4-064B-20F9-766A5CA49A3A}"/>
              </a:ext>
            </a:extLst>
          </p:cNvPr>
          <p:cNvGrpSpPr/>
          <p:nvPr/>
        </p:nvGrpSpPr>
        <p:grpSpPr>
          <a:xfrm>
            <a:off x="10211564" y="5148435"/>
            <a:ext cx="5572590" cy="4007237"/>
            <a:chOff x="0" y="0"/>
            <a:chExt cx="1830489" cy="1316300"/>
          </a:xfrm>
        </p:grpSpPr>
        <p:sp>
          <p:nvSpPr>
            <p:cNvPr id="70" name="Freeform 35">
              <a:extLst>
                <a:ext uri="{FF2B5EF4-FFF2-40B4-BE49-F238E27FC236}">
                  <a16:creationId xmlns:a16="http://schemas.microsoft.com/office/drawing/2014/main" id="{7629104A-2E95-2525-A452-E94BBDBC9177}"/>
                </a:ext>
              </a:extLst>
            </p:cNvPr>
            <p:cNvSpPr/>
            <p:nvPr/>
          </p:nvSpPr>
          <p:spPr>
            <a:xfrm>
              <a:off x="0" y="0"/>
              <a:ext cx="1830489" cy="1316300"/>
            </a:xfrm>
            <a:custGeom>
              <a:avLst/>
              <a:gdLst/>
              <a:ahLst/>
              <a:cxnLst/>
              <a:rect l="l" t="t" r="r" b="b"/>
              <a:pathLst>
                <a:path w="1830489" h="1316300">
                  <a:moveTo>
                    <a:pt x="41679" y="0"/>
                  </a:moveTo>
                  <a:lnTo>
                    <a:pt x="1788810" y="0"/>
                  </a:lnTo>
                  <a:cubicBezTo>
                    <a:pt x="1799864" y="0"/>
                    <a:pt x="1810465" y="4391"/>
                    <a:pt x="1818281" y="12207"/>
                  </a:cubicBezTo>
                  <a:cubicBezTo>
                    <a:pt x="1826098" y="20024"/>
                    <a:pt x="1830489" y="30625"/>
                    <a:pt x="1830489" y="41679"/>
                  </a:cubicBezTo>
                  <a:lnTo>
                    <a:pt x="1830489" y="1274622"/>
                  </a:lnTo>
                  <a:cubicBezTo>
                    <a:pt x="1830489" y="1285676"/>
                    <a:pt x="1826098" y="1296277"/>
                    <a:pt x="1818281" y="1304093"/>
                  </a:cubicBezTo>
                  <a:cubicBezTo>
                    <a:pt x="1810465" y="1311909"/>
                    <a:pt x="1799864" y="1316300"/>
                    <a:pt x="1788810" y="1316300"/>
                  </a:cubicBezTo>
                  <a:lnTo>
                    <a:pt x="41679" y="1316300"/>
                  </a:lnTo>
                  <a:cubicBezTo>
                    <a:pt x="18660" y="1316300"/>
                    <a:pt x="0" y="1297640"/>
                    <a:pt x="0" y="1274622"/>
                  </a:cubicBezTo>
                  <a:lnTo>
                    <a:pt x="0" y="41679"/>
                  </a:lnTo>
                  <a:cubicBezTo>
                    <a:pt x="0" y="30625"/>
                    <a:pt x="4391" y="20024"/>
                    <a:pt x="12207" y="12207"/>
                  </a:cubicBezTo>
                  <a:cubicBezTo>
                    <a:pt x="20024" y="4391"/>
                    <a:pt x="30625" y="0"/>
                    <a:pt x="4167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71" name="TextBox 36">
              <a:extLst>
                <a:ext uri="{FF2B5EF4-FFF2-40B4-BE49-F238E27FC236}">
                  <a16:creationId xmlns:a16="http://schemas.microsoft.com/office/drawing/2014/main" id="{1AFE6DCC-DDF5-1973-D60D-66715E062356}"/>
                </a:ext>
              </a:extLst>
            </p:cNvPr>
            <p:cNvSpPr txBox="1"/>
            <p:nvPr/>
          </p:nvSpPr>
          <p:spPr>
            <a:xfrm>
              <a:off x="0" y="-38100"/>
              <a:ext cx="1830489" cy="1354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8" name="Group 82">
            <a:extLst>
              <a:ext uri="{FF2B5EF4-FFF2-40B4-BE49-F238E27FC236}">
                <a16:creationId xmlns:a16="http://schemas.microsoft.com/office/drawing/2014/main" id="{A92FDFA9-1FD3-0592-135D-754F68DDBFFD}"/>
              </a:ext>
            </a:extLst>
          </p:cNvPr>
          <p:cNvGrpSpPr/>
          <p:nvPr/>
        </p:nvGrpSpPr>
        <p:grpSpPr>
          <a:xfrm>
            <a:off x="10683851" y="6931568"/>
            <a:ext cx="4479948" cy="1153559"/>
            <a:chOff x="0" y="-57149"/>
            <a:chExt cx="5973263" cy="1538079"/>
          </a:xfrm>
        </p:grpSpPr>
        <p:sp>
          <p:nvSpPr>
            <p:cNvPr id="79" name="TextBox 83">
              <a:extLst>
                <a:ext uri="{FF2B5EF4-FFF2-40B4-BE49-F238E27FC236}">
                  <a16:creationId xmlns:a16="http://schemas.microsoft.com/office/drawing/2014/main" id="{E4D6038B-48ED-0E6B-FF71-CDCD15AC0C90}"/>
                </a:ext>
              </a:extLst>
            </p:cNvPr>
            <p:cNvSpPr txBox="1"/>
            <p:nvPr/>
          </p:nvSpPr>
          <p:spPr>
            <a:xfrm>
              <a:off x="1548" y="391914"/>
              <a:ext cx="5971715" cy="10890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719"/>
                </a:lnSpc>
              </a:pPr>
              <a:r>
                <a:rPr lang="en-US" sz="4800" b="1" dirty="0">
                  <a:solidFill>
                    <a:srgbClr val="172E3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17.50m  -  21m</a:t>
              </a:r>
            </a:p>
          </p:txBody>
        </p:sp>
        <p:sp>
          <p:nvSpPr>
            <p:cNvPr id="80" name="TextBox 84">
              <a:extLst>
                <a:ext uri="{FF2B5EF4-FFF2-40B4-BE49-F238E27FC236}">
                  <a16:creationId xmlns:a16="http://schemas.microsoft.com/office/drawing/2014/main" id="{A84C4C92-2E74-82FB-BCF3-A4EA1729488C}"/>
                </a:ext>
              </a:extLst>
            </p:cNvPr>
            <p:cNvSpPr txBox="1"/>
            <p:nvPr/>
          </p:nvSpPr>
          <p:spPr>
            <a:xfrm>
              <a:off x="0" y="-57149"/>
              <a:ext cx="1597156" cy="427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20"/>
                </a:lnSpc>
              </a:pPr>
              <a:r>
                <a:rPr lang="en-US" sz="1800" dirty="0">
                  <a:solidFill>
                    <a:srgbClr val="545454"/>
                  </a:solidFill>
                  <a:latin typeface="Poppins"/>
                  <a:ea typeface="Poppins"/>
                  <a:cs typeface="Poppins"/>
                  <a:sym typeface="Poppins"/>
                </a:rPr>
                <a:t>Lagos</a:t>
              </a:r>
            </a:p>
          </p:txBody>
        </p:sp>
      </p:grpSp>
      <p:sp>
        <p:nvSpPr>
          <p:cNvPr id="84" name="TextBox 88">
            <a:extLst>
              <a:ext uri="{FF2B5EF4-FFF2-40B4-BE49-F238E27FC236}">
                <a16:creationId xmlns:a16="http://schemas.microsoft.com/office/drawing/2014/main" id="{62A74AA4-D1F7-2434-DA40-70DECA663960}"/>
              </a:ext>
            </a:extLst>
          </p:cNvPr>
          <p:cNvSpPr txBox="1"/>
          <p:nvPr/>
        </p:nvSpPr>
        <p:spPr>
          <a:xfrm>
            <a:off x="11180055" y="4457700"/>
            <a:ext cx="2231145" cy="3039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737373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An Overview</a:t>
            </a:r>
          </a:p>
        </p:txBody>
      </p:sp>
      <p:sp>
        <p:nvSpPr>
          <p:cNvPr id="86" name="TextBox 20">
            <a:extLst>
              <a:ext uri="{FF2B5EF4-FFF2-40B4-BE49-F238E27FC236}">
                <a16:creationId xmlns:a16="http://schemas.microsoft.com/office/drawing/2014/main" id="{17571D23-76D4-BEBB-92AD-CFA1550B4B13}"/>
              </a:ext>
            </a:extLst>
          </p:cNvPr>
          <p:cNvSpPr txBox="1"/>
          <p:nvPr/>
        </p:nvSpPr>
        <p:spPr>
          <a:xfrm>
            <a:off x="10213356" y="2555758"/>
            <a:ext cx="5636244" cy="1947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indent="-914400">
              <a:lnSpc>
                <a:spcPts val="4800"/>
              </a:lnSpc>
              <a:buFont typeface="+mj-lt"/>
              <a:buAutoNum type="arabicPeriod" startAt="2"/>
            </a:pPr>
            <a:r>
              <a:rPr lang="en-GB" sz="4800" b="1" spc="-162" dirty="0">
                <a:solidFill>
                  <a:srgbClr val="172E32"/>
                </a:solidFill>
                <a:latin typeface="Garet"/>
                <a:ea typeface="Garet"/>
                <a:cs typeface="Garet"/>
                <a:sym typeface="Garet"/>
              </a:rPr>
              <a:t>THE NIGERIAN REAL ESTATE SECTOR</a:t>
            </a:r>
            <a:endParaRPr lang="en-US" sz="4800" b="1" spc="-162" dirty="0">
              <a:solidFill>
                <a:srgbClr val="172E32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FB1DC3BC-5A18-20DA-E909-038358B9E3D7}"/>
              </a:ext>
            </a:extLst>
          </p:cNvPr>
          <p:cNvGrpSpPr/>
          <p:nvPr/>
        </p:nvGrpSpPr>
        <p:grpSpPr>
          <a:xfrm>
            <a:off x="10683851" y="5646035"/>
            <a:ext cx="909178" cy="909178"/>
            <a:chOff x="10673176" y="5612512"/>
            <a:chExt cx="909178" cy="909178"/>
          </a:xfrm>
        </p:grpSpPr>
        <p:grpSp>
          <p:nvGrpSpPr>
            <p:cNvPr id="94" name="Group 48">
              <a:extLst>
                <a:ext uri="{FF2B5EF4-FFF2-40B4-BE49-F238E27FC236}">
                  <a16:creationId xmlns:a16="http://schemas.microsoft.com/office/drawing/2014/main" id="{DC3A9617-D6F3-2B14-78F4-08E7D03DE51D}"/>
                </a:ext>
              </a:extLst>
            </p:cNvPr>
            <p:cNvGrpSpPr/>
            <p:nvPr/>
          </p:nvGrpSpPr>
          <p:grpSpPr>
            <a:xfrm>
              <a:off x="10673176" y="5612512"/>
              <a:ext cx="909178" cy="909178"/>
              <a:chOff x="0" y="0"/>
              <a:chExt cx="812800" cy="812800"/>
            </a:xfrm>
          </p:grpSpPr>
          <p:sp>
            <p:nvSpPr>
              <p:cNvPr id="95" name="Freeform 49">
                <a:extLst>
                  <a:ext uri="{FF2B5EF4-FFF2-40B4-BE49-F238E27FC236}">
                    <a16:creationId xmlns:a16="http://schemas.microsoft.com/office/drawing/2014/main" id="{C2BF0E1F-7C1E-A82B-2A56-60B7916FF24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97B2">
                  <a:alpha val="24706"/>
                </a:srgbClr>
              </a:solidFill>
            </p:spPr>
            <p:txBody>
              <a:bodyPr/>
              <a:lstStyle/>
              <a:p>
                <a:endParaRPr lang="en-NG"/>
              </a:p>
            </p:txBody>
          </p:sp>
          <p:sp>
            <p:nvSpPr>
              <p:cNvPr id="96" name="TextBox 50">
                <a:extLst>
                  <a:ext uri="{FF2B5EF4-FFF2-40B4-BE49-F238E27FC236}">
                    <a16:creationId xmlns:a16="http://schemas.microsoft.com/office/drawing/2014/main" id="{1EE904B5-7EFE-84DA-55C2-56BB76C0094C}"/>
                  </a:ext>
                </a:extLst>
              </p:cNvPr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grpSp>
          <p:nvGrpSpPr>
            <p:cNvPr id="97" name="Group 51">
              <a:extLst>
                <a:ext uri="{FF2B5EF4-FFF2-40B4-BE49-F238E27FC236}">
                  <a16:creationId xmlns:a16="http://schemas.microsoft.com/office/drawing/2014/main" id="{5CF18967-FDC5-82F1-D436-76632435E438}"/>
                </a:ext>
              </a:extLst>
            </p:cNvPr>
            <p:cNvGrpSpPr/>
            <p:nvPr/>
          </p:nvGrpSpPr>
          <p:grpSpPr>
            <a:xfrm>
              <a:off x="10848711" y="5788046"/>
              <a:ext cx="558110" cy="558110"/>
              <a:chOff x="0" y="0"/>
              <a:chExt cx="812800" cy="812800"/>
            </a:xfrm>
          </p:grpSpPr>
          <p:sp>
            <p:nvSpPr>
              <p:cNvPr id="98" name="Freeform 52">
                <a:extLst>
                  <a:ext uri="{FF2B5EF4-FFF2-40B4-BE49-F238E27FC236}">
                    <a16:creationId xmlns:a16="http://schemas.microsoft.com/office/drawing/2014/main" id="{4732FB0F-F99B-71D5-A927-6B4B8B2519E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589"/>
              </a:solidFill>
            </p:spPr>
            <p:txBody>
              <a:bodyPr/>
              <a:lstStyle/>
              <a:p>
                <a:endParaRPr lang="en-NG"/>
              </a:p>
            </p:txBody>
          </p:sp>
          <p:sp>
            <p:nvSpPr>
              <p:cNvPr id="99" name="TextBox 53">
                <a:extLst>
                  <a:ext uri="{FF2B5EF4-FFF2-40B4-BE49-F238E27FC236}">
                    <a16:creationId xmlns:a16="http://schemas.microsoft.com/office/drawing/2014/main" id="{8C63053E-264B-2EB9-5D32-0871B94FA80A}"/>
                  </a:ext>
                </a:extLst>
              </p:cNvPr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100" name="Freeform 54">
              <a:extLst>
                <a:ext uri="{FF2B5EF4-FFF2-40B4-BE49-F238E27FC236}">
                  <a16:creationId xmlns:a16="http://schemas.microsoft.com/office/drawing/2014/main" id="{950DDFFA-DF04-4607-6B26-B8D873A66EAA}"/>
                </a:ext>
              </a:extLst>
            </p:cNvPr>
            <p:cNvSpPr/>
            <p:nvPr/>
          </p:nvSpPr>
          <p:spPr>
            <a:xfrm>
              <a:off x="10998837" y="5932098"/>
              <a:ext cx="257856" cy="270006"/>
            </a:xfrm>
            <a:custGeom>
              <a:avLst/>
              <a:gdLst/>
              <a:ahLst/>
              <a:cxnLst/>
              <a:rect l="l" t="t" r="r" b="b"/>
              <a:pathLst>
                <a:path w="257856" h="270006">
                  <a:moveTo>
                    <a:pt x="0" y="0"/>
                  </a:moveTo>
                  <a:lnTo>
                    <a:pt x="257856" y="0"/>
                  </a:lnTo>
                  <a:lnTo>
                    <a:pt x="257856" y="270006"/>
                  </a:lnTo>
                  <a:lnTo>
                    <a:pt x="0" y="270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NG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50D0D0-269F-D018-7C63-DD8FB5D135A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899" y="158512"/>
            <a:ext cx="2935552" cy="207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89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0E0E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5400000">
            <a:off x="5063546" y="5208548"/>
            <a:ext cx="5603697" cy="6358805"/>
          </a:xfrm>
          <a:custGeom>
            <a:avLst/>
            <a:gdLst/>
            <a:ahLst/>
            <a:cxnLst/>
            <a:rect l="l" t="t" r="r" b="b"/>
            <a:pathLst>
              <a:path w="5603697" h="6358805">
                <a:moveTo>
                  <a:pt x="0" y="0"/>
                </a:moveTo>
                <a:lnTo>
                  <a:pt x="5603697" y="0"/>
                </a:lnTo>
                <a:lnTo>
                  <a:pt x="5603697" y="6358805"/>
                </a:lnTo>
                <a:lnTo>
                  <a:pt x="0" y="63588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grpSp>
        <p:nvGrpSpPr>
          <p:cNvPr id="5" name="Group 5"/>
          <p:cNvGrpSpPr/>
          <p:nvPr/>
        </p:nvGrpSpPr>
        <p:grpSpPr>
          <a:xfrm>
            <a:off x="8708504" y="1543911"/>
            <a:ext cx="9579496" cy="8743089"/>
            <a:chOff x="0" y="0"/>
            <a:chExt cx="1513797" cy="13816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13797" cy="1381624"/>
            </a:xfrm>
            <a:custGeom>
              <a:avLst/>
              <a:gdLst/>
              <a:ahLst/>
              <a:cxnLst/>
              <a:rect l="l" t="t" r="r" b="b"/>
              <a:pathLst>
                <a:path w="1513797" h="1381624">
                  <a:moveTo>
                    <a:pt x="0" y="0"/>
                  </a:moveTo>
                  <a:lnTo>
                    <a:pt x="1513797" y="0"/>
                  </a:lnTo>
                  <a:lnTo>
                    <a:pt x="1513797" y="1381624"/>
                  </a:lnTo>
                  <a:lnTo>
                    <a:pt x="0" y="1381624"/>
                  </a:lnTo>
                  <a:close/>
                </a:path>
              </a:pathLst>
            </a:custGeom>
            <a:blipFill>
              <a:blip r:embed="rId4"/>
              <a:stretch>
                <a:fillRect l="-36988"/>
              </a:stretch>
            </a:blipFill>
          </p:spPr>
          <p:txBody>
            <a:bodyPr/>
            <a:lstStyle/>
            <a:p>
              <a:endParaRPr lang="en-NG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939477" y="0"/>
            <a:ext cx="5239202" cy="8720580"/>
            <a:chOff x="0" y="0"/>
            <a:chExt cx="1379872" cy="229677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79872" cy="2296778"/>
            </a:xfrm>
            <a:custGeom>
              <a:avLst/>
              <a:gdLst/>
              <a:ahLst/>
              <a:cxnLst/>
              <a:rect l="l" t="t" r="r" b="b"/>
              <a:pathLst>
                <a:path w="1379872" h="2296778">
                  <a:moveTo>
                    <a:pt x="0" y="0"/>
                  </a:moveTo>
                  <a:lnTo>
                    <a:pt x="1379872" y="0"/>
                  </a:lnTo>
                  <a:lnTo>
                    <a:pt x="1379872" y="2296778"/>
                  </a:lnTo>
                  <a:lnTo>
                    <a:pt x="0" y="2296778"/>
                  </a:ln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en-NG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379872" cy="23348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Box 45">
            <a:extLst>
              <a:ext uri="{FF2B5EF4-FFF2-40B4-BE49-F238E27FC236}">
                <a16:creationId xmlns:a16="http://schemas.microsoft.com/office/drawing/2014/main" id="{8FED4E36-8EED-9FEB-99D3-D43D1D3D86EA}"/>
              </a:ext>
            </a:extLst>
          </p:cNvPr>
          <p:cNvSpPr txBox="1"/>
          <p:nvPr/>
        </p:nvSpPr>
        <p:spPr>
          <a:xfrm>
            <a:off x="1124283" y="2117030"/>
            <a:ext cx="4696552" cy="6052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2800"/>
              </a:lnSpc>
              <a:spcAft>
                <a:spcPts val="1200"/>
              </a:spcAft>
              <a:buSzPct val="115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72E32"/>
                </a:solidFill>
                <a:latin typeface="Poppins"/>
                <a:ea typeface="Poppins"/>
                <a:cs typeface="Poppins"/>
                <a:sym typeface="Poppins"/>
              </a:rPr>
              <a:t>The figures represent a large population that needs housing.</a:t>
            </a:r>
          </a:p>
          <a:p>
            <a:pPr marL="342900" indent="-342900">
              <a:lnSpc>
                <a:spcPts val="2800"/>
              </a:lnSpc>
              <a:spcAft>
                <a:spcPts val="1200"/>
              </a:spcAft>
              <a:buSzPct val="115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72E32"/>
                </a:solidFill>
                <a:latin typeface="Poppins"/>
                <a:ea typeface="Poppins"/>
                <a:cs typeface="Poppins"/>
                <a:sym typeface="Poppins"/>
              </a:rPr>
              <a:t>Percentage of accommodation fit for living 30% </a:t>
            </a:r>
          </a:p>
          <a:p>
            <a:pPr marL="342900" indent="-342900">
              <a:lnSpc>
                <a:spcPts val="2800"/>
              </a:lnSpc>
              <a:buSzPct val="115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72E32"/>
                </a:solidFill>
                <a:latin typeface="Poppins"/>
                <a:ea typeface="Poppins"/>
                <a:cs typeface="Poppins"/>
                <a:sym typeface="Poppins"/>
              </a:rPr>
              <a:t>70% live in informal settlements, slums or structurally inadequate housing.</a:t>
            </a:r>
          </a:p>
          <a:p>
            <a:pPr marL="898525" indent="-342900">
              <a:lnSpc>
                <a:spcPts val="2800"/>
              </a:lnSpc>
              <a:buSzPct val="115000"/>
              <a:buFont typeface="Poppins" panose="00000500000000000000" pitchFamily="50" charset="0"/>
              <a:buChar char="–"/>
            </a:pPr>
            <a:r>
              <a:rPr lang="en-GB" sz="2000" dirty="0">
                <a:solidFill>
                  <a:srgbClr val="172E32"/>
                </a:solidFill>
                <a:latin typeface="Poppins"/>
                <a:ea typeface="Poppins"/>
                <a:cs typeface="Poppins"/>
                <a:sym typeface="Poppins"/>
              </a:rPr>
              <a:t>By informal settlements and slums etc</a:t>
            </a:r>
          </a:p>
          <a:p>
            <a:pPr marL="898525" indent="-342900">
              <a:lnSpc>
                <a:spcPts val="2800"/>
              </a:lnSpc>
              <a:buSzPct val="115000"/>
              <a:buFont typeface="Poppins" panose="00000500000000000000" pitchFamily="50" charset="0"/>
              <a:buChar char="–"/>
            </a:pPr>
            <a:r>
              <a:rPr lang="en-GB" sz="2000" dirty="0">
                <a:solidFill>
                  <a:srgbClr val="172E32"/>
                </a:solidFill>
                <a:latin typeface="Poppins"/>
                <a:ea typeface="Poppins"/>
                <a:cs typeface="Poppins"/>
                <a:sym typeface="Poppins"/>
              </a:rPr>
              <a:t>Security tenure </a:t>
            </a:r>
          </a:p>
          <a:p>
            <a:pPr marL="898525" indent="-342900">
              <a:lnSpc>
                <a:spcPts val="2800"/>
              </a:lnSpc>
              <a:buSzPct val="115000"/>
              <a:buFont typeface="Poppins" panose="00000500000000000000" pitchFamily="50" charset="0"/>
              <a:buChar char="–"/>
            </a:pPr>
            <a:r>
              <a:rPr lang="en-GB" sz="2000" dirty="0">
                <a:solidFill>
                  <a:srgbClr val="172E32"/>
                </a:solidFill>
                <a:latin typeface="Poppins"/>
                <a:ea typeface="Poppins"/>
                <a:cs typeface="Poppins"/>
                <a:sym typeface="Poppins"/>
              </a:rPr>
              <a:t>Non availability of services – water electricity roads</a:t>
            </a:r>
          </a:p>
          <a:p>
            <a:pPr marL="898525" indent="-342900">
              <a:lnSpc>
                <a:spcPts val="2800"/>
              </a:lnSpc>
              <a:buSzPct val="115000"/>
              <a:buFont typeface="Poppins" panose="00000500000000000000" pitchFamily="50" charset="0"/>
              <a:buChar char="–"/>
            </a:pPr>
            <a:r>
              <a:rPr lang="en-GB" sz="2000" dirty="0">
                <a:solidFill>
                  <a:srgbClr val="172E32"/>
                </a:solidFill>
                <a:latin typeface="Poppins"/>
                <a:ea typeface="Poppins"/>
                <a:cs typeface="Poppins"/>
                <a:sym typeface="Poppins"/>
              </a:rPr>
              <a:t>Access to healthcare, education, employment </a:t>
            </a:r>
          </a:p>
          <a:p>
            <a:pPr marL="898525" indent="-342900">
              <a:lnSpc>
                <a:spcPts val="2800"/>
              </a:lnSpc>
              <a:buSzPct val="115000"/>
              <a:buFont typeface="Poppins" panose="00000500000000000000" pitchFamily="50" charset="0"/>
              <a:buChar char="–"/>
            </a:pPr>
            <a:r>
              <a:rPr lang="en-GB" sz="2000" dirty="0">
                <a:solidFill>
                  <a:srgbClr val="172E32"/>
                </a:solidFill>
                <a:latin typeface="Poppins"/>
                <a:ea typeface="Poppins"/>
                <a:cs typeface="Poppins"/>
                <a:sym typeface="Poppins"/>
              </a:rPr>
              <a:t>Affordable rents</a:t>
            </a:r>
          </a:p>
          <a:p>
            <a:pPr marL="358775" indent="-342900" defTabSz="715963">
              <a:lnSpc>
                <a:spcPts val="2800"/>
              </a:lnSpc>
              <a:buSzPct val="115000"/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172E3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8D4ABE13-0B7C-ADF5-3CBA-683AF38BB9CD}"/>
              </a:ext>
            </a:extLst>
          </p:cNvPr>
          <p:cNvSpPr txBox="1"/>
          <p:nvPr/>
        </p:nvSpPr>
        <p:spPr>
          <a:xfrm>
            <a:off x="7589862" y="783331"/>
            <a:ext cx="3806848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2500"/>
              </a:lnSpc>
              <a:spcAft>
                <a:spcPts val="1500"/>
              </a:spcAft>
              <a:buSzPct val="115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Residential real estate holds market volume of $2trn.</a:t>
            </a:r>
          </a:p>
          <a:p>
            <a:pPr marL="342900" indent="-342900">
              <a:lnSpc>
                <a:spcPts val="2500"/>
              </a:lnSpc>
              <a:spcAft>
                <a:spcPts val="1500"/>
              </a:spcAft>
              <a:buSzPct val="115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Contributes 5% to the annual GDP.</a:t>
            </a:r>
          </a:p>
          <a:p>
            <a:pPr marL="342900" indent="-342900">
              <a:lnSpc>
                <a:spcPts val="2500"/>
              </a:lnSpc>
              <a:spcAft>
                <a:spcPts val="1500"/>
              </a:spcAft>
              <a:buSzPct val="115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Housing deficit  -  20 million units</a:t>
            </a:r>
          </a:p>
          <a:p>
            <a:pPr marL="342900" indent="-342900">
              <a:lnSpc>
                <a:spcPts val="2500"/>
              </a:lnSpc>
              <a:spcAft>
                <a:spcPts val="1500"/>
              </a:spcAft>
              <a:buSzPct val="115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Need to build 550K  -  700K  annually to begin to close the gap.</a:t>
            </a:r>
          </a:p>
          <a:p>
            <a:pPr marL="342900" indent="-342900">
              <a:lnSpc>
                <a:spcPts val="2500"/>
              </a:lnSpc>
              <a:spcAft>
                <a:spcPts val="1500"/>
              </a:spcAft>
              <a:buSzPct val="115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More of – 2 – 3 bedroom flats -  (Needs pyramid)</a:t>
            </a:r>
          </a:p>
          <a:p>
            <a:pPr marL="342900" indent="-342900">
              <a:lnSpc>
                <a:spcPts val="2500"/>
              </a:lnSpc>
              <a:spcAft>
                <a:spcPts val="1500"/>
              </a:spcAft>
              <a:buSzPct val="115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Land area 927,000 </a:t>
            </a:r>
            <a:r>
              <a:rPr lang="en-GB" sz="2000" dirty="0" err="1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sq</a:t>
            </a:r>
            <a:r>
              <a:rPr lang="en-GB" sz="20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 kilometres. </a:t>
            </a:r>
          </a:p>
          <a:p>
            <a:pPr marL="342900" indent="-342900">
              <a:lnSpc>
                <a:spcPts val="2500"/>
              </a:lnSpc>
              <a:spcAft>
                <a:spcPts val="1500"/>
              </a:spcAft>
              <a:buSzPct val="115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Less than 10% is titled.</a:t>
            </a:r>
          </a:p>
          <a:p>
            <a:pPr marL="342900" indent="-342900">
              <a:lnSpc>
                <a:spcPts val="2500"/>
              </a:lnSpc>
              <a:spcAft>
                <a:spcPts val="1500"/>
              </a:spcAft>
              <a:buSzPct val="115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Majority of the titled properties are in Abuja and parts of the South West.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1B1E10-1EE2-C2C2-80F9-D2EBD6F989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200" y="-223500"/>
            <a:ext cx="2845108" cy="201366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27" name="Freeform 27"/>
          <p:cNvSpPr/>
          <p:nvPr/>
        </p:nvSpPr>
        <p:spPr>
          <a:xfrm>
            <a:off x="4596693" y="3051567"/>
            <a:ext cx="269673" cy="292725"/>
          </a:xfrm>
          <a:custGeom>
            <a:avLst/>
            <a:gdLst/>
            <a:ahLst/>
            <a:cxnLst/>
            <a:rect l="l" t="t" r="r" b="b"/>
            <a:pathLst>
              <a:path w="269673" h="292725">
                <a:moveTo>
                  <a:pt x="0" y="0"/>
                </a:moveTo>
                <a:lnTo>
                  <a:pt x="269673" y="0"/>
                </a:lnTo>
                <a:lnTo>
                  <a:pt x="269673" y="292725"/>
                </a:lnTo>
                <a:lnTo>
                  <a:pt x="0" y="2927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29" name="Freeform 29"/>
          <p:cNvSpPr/>
          <p:nvPr/>
        </p:nvSpPr>
        <p:spPr>
          <a:xfrm>
            <a:off x="5638155" y="2060690"/>
            <a:ext cx="426558" cy="463021"/>
          </a:xfrm>
          <a:custGeom>
            <a:avLst/>
            <a:gdLst/>
            <a:ahLst/>
            <a:cxnLst/>
            <a:rect l="l" t="t" r="r" b="b"/>
            <a:pathLst>
              <a:path w="426558" h="463021">
                <a:moveTo>
                  <a:pt x="0" y="0"/>
                </a:moveTo>
                <a:lnTo>
                  <a:pt x="426558" y="0"/>
                </a:lnTo>
                <a:lnTo>
                  <a:pt x="426558" y="463020"/>
                </a:lnTo>
                <a:lnTo>
                  <a:pt x="0" y="4630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30" name="Freeform 30"/>
          <p:cNvSpPr/>
          <p:nvPr/>
        </p:nvSpPr>
        <p:spPr>
          <a:xfrm>
            <a:off x="7482837" y="3344292"/>
            <a:ext cx="324218" cy="351932"/>
          </a:xfrm>
          <a:custGeom>
            <a:avLst/>
            <a:gdLst/>
            <a:ahLst/>
            <a:cxnLst/>
            <a:rect l="l" t="t" r="r" b="b"/>
            <a:pathLst>
              <a:path w="324218" h="351932">
                <a:moveTo>
                  <a:pt x="0" y="0"/>
                </a:moveTo>
                <a:lnTo>
                  <a:pt x="324218" y="0"/>
                </a:lnTo>
                <a:lnTo>
                  <a:pt x="324218" y="351932"/>
                </a:lnTo>
                <a:lnTo>
                  <a:pt x="0" y="3519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31" name="Freeform 31"/>
          <p:cNvSpPr/>
          <p:nvPr/>
        </p:nvSpPr>
        <p:spPr>
          <a:xfrm>
            <a:off x="17400746" y="9258300"/>
            <a:ext cx="887254" cy="1028700"/>
          </a:xfrm>
          <a:custGeom>
            <a:avLst/>
            <a:gdLst/>
            <a:ahLst/>
            <a:cxnLst/>
            <a:rect l="l" t="t" r="r" b="b"/>
            <a:pathLst>
              <a:path w="887254" h="1028700">
                <a:moveTo>
                  <a:pt x="0" y="0"/>
                </a:moveTo>
                <a:lnTo>
                  <a:pt x="887254" y="0"/>
                </a:lnTo>
                <a:lnTo>
                  <a:pt x="887254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32" name="Freeform 32"/>
          <p:cNvSpPr/>
          <p:nvPr/>
        </p:nvSpPr>
        <p:spPr>
          <a:xfrm>
            <a:off x="17846" y="8265292"/>
            <a:ext cx="2021708" cy="2021708"/>
          </a:xfrm>
          <a:custGeom>
            <a:avLst/>
            <a:gdLst/>
            <a:ahLst/>
            <a:cxnLst/>
            <a:rect l="l" t="t" r="r" b="b"/>
            <a:pathLst>
              <a:path w="2021708" h="2021708">
                <a:moveTo>
                  <a:pt x="0" y="0"/>
                </a:moveTo>
                <a:lnTo>
                  <a:pt x="2021708" y="0"/>
                </a:lnTo>
                <a:lnTo>
                  <a:pt x="2021708" y="2021708"/>
                </a:lnTo>
                <a:lnTo>
                  <a:pt x="0" y="20217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19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33" name="Freeform 33"/>
          <p:cNvSpPr/>
          <p:nvPr/>
        </p:nvSpPr>
        <p:spPr>
          <a:xfrm>
            <a:off x="16248446" y="0"/>
            <a:ext cx="2021708" cy="2021708"/>
          </a:xfrm>
          <a:custGeom>
            <a:avLst/>
            <a:gdLst/>
            <a:ahLst/>
            <a:cxnLst/>
            <a:rect l="l" t="t" r="r" b="b"/>
            <a:pathLst>
              <a:path w="2021708" h="2021708">
                <a:moveTo>
                  <a:pt x="0" y="0"/>
                </a:moveTo>
                <a:lnTo>
                  <a:pt x="2021708" y="0"/>
                </a:lnTo>
                <a:lnTo>
                  <a:pt x="2021708" y="2021708"/>
                </a:lnTo>
                <a:lnTo>
                  <a:pt x="0" y="20217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19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41" name="TextBox 20">
            <a:extLst>
              <a:ext uri="{FF2B5EF4-FFF2-40B4-BE49-F238E27FC236}">
                <a16:creationId xmlns:a16="http://schemas.microsoft.com/office/drawing/2014/main" id="{CCFEE6AA-3ECE-0CC2-AD51-50081C562BF4}"/>
              </a:ext>
            </a:extLst>
          </p:cNvPr>
          <p:cNvSpPr txBox="1"/>
          <p:nvPr/>
        </p:nvSpPr>
        <p:spPr>
          <a:xfrm>
            <a:off x="2018121" y="2933700"/>
            <a:ext cx="6991350" cy="753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indent="-914400">
              <a:lnSpc>
                <a:spcPts val="5599"/>
              </a:lnSpc>
              <a:buFont typeface="+mj-lt"/>
              <a:buAutoNum type="arabicPeriod" startAt="3"/>
            </a:pPr>
            <a:r>
              <a:rPr lang="en-US" sz="5599" b="1" spc="-162" dirty="0">
                <a:solidFill>
                  <a:schemeClr val="bg1"/>
                </a:solidFill>
                <a:latin typeface="Garet"/>
                <a:ea typeface="Garet"/>
                <a:cs typeface="Garet"/>
                <a:sym typeface="Garet"/>
              </a:rPr>
              <a:t>OPPORTUNITIES </a:t>
            </a:r>
          </a:p>
        </p:txBody>
      </p:sp>
      <p:sp>
        <p:nvSpPr>
          <p:cNvPr id="42" name="TextBox 15">
            <a:extLst>
              <a:ext uri="{FF2B5EF4-FFF2-40B4-BE49-F238E27FC236}">
                <a16:creationId xmlns:a16="http://schemas.microsoft.com/office/drawing/2014/main" id="{FA1584EE-52C2-357A-0686-BBC687D46450}"/>
              </a:ext>
            </a:extLst>
          </p:cNvPr>
          <p:cNvSpPr txBox="1"/>
          <p:nvPr/>
        </p:nvSpPr>
        <p:spPr>
          <a:xfrm>
            <a:off x="2018121" y="4333869"/>
            <a:ext cx="7811679" cy="2846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Aft>
                <a:spcPts val="1800"/>
              </a:spcAft>
              <a:buSzPct val="115000"/>
            </a:pPr>
            <a:r>
              <a:rPr lang="en-GB" sz="20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The previous paragraph which gave an overview leads to the opportunities in the sector. </a:t>
            </a:r>
          </a:p>
          <a:p>
            <a:pPr>
              <a:lnSpc>
                <a:spcPts val="2800"/>
              </a:lnSpc>
              <a:spcAft>
                <a:spcPts val="1800"/>
              </a:spcAft>
              <a:buSzPct val="115000"/>
            </a:pPr>
            <a:r>
              <a:rPr lang="en-GB" sz="20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The Chinese word for problem and opportunity are the same. </a:t>
            </a:r>
          </a:p>
          <a:p>
            <a:pPr>
              <a:lnSpc>
                <a:spcPts val="2800"/>
              </a:lnSpc>
              <a:spcAft>
                <a:spcPts val="1800"/>
              </a:spcAft>
              <a:buSzPct val="115000"/>
            </a:pPr>
            <a:r>
              <a:rPr lang="en-GB" sz="20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Where there is a problem therein also lies an opportunity.</a:t>
            </a:r>
          </a:p>
          <a:p>
            <a:pPr>
              <a:lnSpc>
                <a:spcPts val="2800"/>
              </a:lnSpc>
              <a:spcAft>
                <a:spcPts val="1800"/>
              </a:spcAft>
              <a:buSzPct val="115000"/>
            </a:pPr>
            <a:r>
              <a:rPr lang="en-GB" sz="20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Opportunities exist in every corner of the real estate sub sector and below are a few that can be examined. </a:t>
            </a:r>
          </a:p>
        </p:txBody>
      </p:sp>
      <p:grpSp>
        <p:nvGrpSpPr>
          <p:cNvPr id="43" name="Group 27">
            <a:extLst>
              <a:ext uri="{FF2B5EF4-FFF2-40B4-BE49-F238E27FC236}">
                <a16:creationId xmlns:a16="http://schemas.microsoft.com/office/drawing/2014/main" id="{B8258913-93AC-4FA4-D929-E1D096E49B7A}"/>
              </a:ext>
            </a:extLst>
          </p:cNvPr>
          <p:cNvGrpSpPr/>
          <p:nvPr/>
        </p:nvGrpSpPr>
        <p:grpSpPr>
          <a:xfrm>
            <a:off x="11834229" y="1273842"/>
            <a:ext cx="2874405" cy="7984458"/>
            <a:chOff x="0" y="0"/>
            <a:chExt cx="4007688" cy="11132467"/>
          </a:xfrm>
        </p:grpSpPr>
        <p:sp>
          <p:nvSpPr>
            <p:cNvPr id="44" name="Freeform 28">
              <a:extLst>
                <a:ext uri="{FF2B5EF4-FFF2-40B4-BE49-F238E27FC236}">
                  <a16:creationId xmlns:a16="http://schemas.microsoft.com/office/drawing/2014/main" id="{02502429-2640-498C-4042-A647E7253FC7}"/>
                </a:ext>
              </a:extLst>
            </p:cNvPr>
            <p:cNvSpPr/>
            <p:nvPr/>
          </p:nvSpPr>
          <p:spPr>
            <a:xfrm>
              <a:off x="0" y="0"/>
              <a:ext cx="4007688" cy="11132467"/>
            </a:xfrm>
            <a:custGeom>
              <a:avLst/>
              <a:gdLst/>
              <a:ahLst/>
              <a:cxnLst/>
              <a:rect l="l" t="t" r="r" b="b"/>
              <a:pathLst>
                <a:path w="4007688" h="11132467">
                  <a:moveTo>
                    <a:pt x="0" y="0"/>
                  </a:moveTo>
                  <a:lnTo>
                    <a:pt x="4007688" y="0"/>
                  </a:lnTo>
                  <a:lnTo>
                    <a:pt x="4007688" y="11132467"/>
                  </a:lnTo>
                  <a:lnTo>
                    <a:pt x="0" y="111324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DC165980-7EA8-8ABF-69FF-A3A56C54AA4F}"/>
                </a:ext>
              </a:extLst>
            </p:cNvPr>
            <p:cNvSpPr/>
            <p:nvPr/>
          </p:nvSpPr>
          <p:spPr>
            <a:xfrm>
              <a:off x="1615943" y="897268"/>
              <a:ext cx="775803" cy="775803"/>
            </a:xfrm>
            <a:custGeom>
              <a:avLst/>
              <a:gdLst/>
              <a:ahLst/>
              <a:cxnLst/>
              <a:rect l="l" t="t" r="r" b="b"/>
              <a:pathLst>
                <a:path w="775803" h="775803">
                  <a:moveTo>
                    <a:pt x="0" y="0"/>
                  </a:moveTo>
                  <a:lnTo>
                    <a:pt x="775802" y="0"/>
                  </a:lnTo>
                  <a:lnTo>
                    <a:pt x="775802" y="775802"/>
                  </a:lnTo>
                  <a:lnTo>
                    <a:pt x="0" y="775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NG"/>
            </a:p>
          </p:txBody>
        </p:sp>
        <p:sp>
          <p:nvSpPr>
            <p:cNvPr id="46" name="Freeform 30">
              <a:extLst>
                <a:ext uri="{FF2B5EF4-FFF2-40B4-BE49-F238E27FC236}">
                  <a16:creationId xmlns:a16="http://schemas.microsoft.com/office/drawing/2014/main" id="{BB6129DE-B7FC-4591-3DDC-CF164CAF9DFC}"/>
                </a:ext>
              </a:extLst>
            </p:cNvPr>
            <p:cNvSpPr/>
            <p:nvPr/>
          </p:nvSpPr>
          <p:spPr>
            <a:xfrm>
              <a:off x="1578180" y="2891103"/>
              <a:ext cx="851328" cy="851328"/>
            </a:xfrm>
            <a:custGeom>
              <a:avLst/>
              <a:gdLst/>
              <a:ahLst/>
              <a:cxnLst/>
              <a:rect l="l" t="t" r="r" b="b"/>
              <a:pathLst>
                <a:path w="851328" h="851328">
                  <a:moveTo>
                    <a:pt x="0" y="0"/>
                  </a:moveTo>
                  <a:lnTo>
                    <a:pt x="851328" y="0"/>
                  </a:lnTo>
                  <a:lnTo>
                    <a:pt x="851328" y="851328"/>
                  </a:lnTo>
                  <a:lnTo>
                    <a:pt x="0" y="851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NG"/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9451BDEE-C117-D391-530B-05C6BA9D6580}"/>
                </a:ext>
              </a:extLst>
            </p:cNvPr>
            <p:cNvSpPr/>
            <p:nvPr/>
          </p:nvSpPr>
          <p:spPr>
            <a:xfrm>
              <a:off x="1611270" y="4933946"/>
              <a:ext cx="785148" cy="785148"/>
            </a:xfrm>
            <a:custGeom>
              <a:avLst/>
              <a:gdLst/>
              <a:ahLst/>
              <a:cxnLst/>
              <a:rect l="l" t="t" r="r" b="b"/>
              <a:pathLst>
                <a:path w="785148" h="785148">
                  <a:moveTo>
                    <a:pt x="0" y="0"/>
                  </a:moveTo>
                  <a:lnTo>
                    <a:pt x="785148" y="0"/>
                  </a:lnTo>
                  <a:lnTo>
                    <a:pt x="785148" y="785148"/>
                  </a:lnTo>
                  <a:lnTo>
                    <a:pt x="0" y="7851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NG"/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B1E9183D-985D-C4AD-FA84-5AAFB2C6176E}"/>
                </a:ext>
              </a:extLst>
            </p:cNvPr>
            <p:cNvSpPr/>
            <p:nvPr/>
          </p:nvSpPr>
          <p:spPr>
            <a:xfrm>
              <a:off x="1570335" y="7049696"/>
              <a:ext cx="960162" cy="639708"/>
            </a:xfrm>
            <a:custGeom>
              <a:avLst/>
              <a:gdLst/>
              <a:ahLst/>
              <a:cxnLst/>
              <a:rect l="l" t="t" r="r" b="b"/>
              <a:pathLst>
                <a:path w="960162" h="639708">
                  <a:moveTo>
                    <a:pt x="0" y="0"/>
                  </a:moveTo>
                  <a:lnTo>
                    <a:pt x="960162" y="0"/>
                  </a:lnTo>
                  <a:lnTo>
                    <a:pt x="960162" y="639708"/>
                  </a:lnTo>
                  <a:lnTo>
                    <a:pt x="0" y="6397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NG"/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78B7E0F6-E65D-5F97-22F7-468252E63388}"/>
                </a:ext>
              </a:extLst>
            </p:cNvPr>
            <p:cNvSpPr/>
            <p:nvPr/>
          </p:nvSpPr>
          <p:spPr>
            <a:xfrm>
              <a:off x="1828547" y="9195248"/>
              <a:ext cx="556229" cy="741638"/>
            </a:xfrm>
            <a:custGeom>
              <a:avLst/>
              <a:gdLst/>
              <a:ahLst/>
              <a:cxnLst/>
              <a:rect l="l" t="t" r="r" b="b"/>
              <a:pathLst>
                <a:path w="556229" h="741638">
                  <a:moveTo>
                    <a:pt x="0" y="0"/>
                  </a:moveTo>
                  <a:lnTo>
                    <a:pt x="556228" y="0"/>
                  </a:lnTo>
                  <a:lnTo>
                    <a:pt x="556228" y="741638"/>
                  </a:lnTo>
                  <a:lnTo>
                    <a:pt x="0" y="7416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NG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A6C7F38-BA19-5CE7-4054-B5B8976EF962}"/>
              </a:ext>
            </a:extLst>
          </p:cNvPr>
          <p:cNvGrpSpPr/>
          <p:nvPr/>
        </p:nvGrpSpPr>
        <p:grpSpPr>
          <a:xfrm>
            <a:off x="14372867" y="8878949"/>
            <a:ext cx="3011079" cy="914401"/>
            <a:chOff x="2019637" y="8857949"/>
            <a:chExt cx="3011079" cy="91440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583910-F21C-9ECC-ECAC-FAEB5C5B70B3}"/>
                </a:ext>
              </a:extLst>
            </p:cNvPr>
            <p:cNvSpPr/>
            <p:nvPr/>
          </p:nvSpPr>
          <p:spPr>
            <a:xfrm>
              <a:off x="2019637" y="8857949"/>
              <a:ext cx="3011079" cy="9144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C2B3BC3-AF02-74BE-76D0-EE75492C7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00" b="27590"/>
            <a:stretch>
              <a:fillRect/>
            </a:stretch>
          </p:blipFill>
          <p:spPr>
            <a:xfrm>
              <a:off x="2057400" y="8857949"/>
              <a:ext cx="2935552" cy="91440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  <p:txBody>
          <a:bodyPr/>
          <a:lstStyle/>
          <a:p>
            <a:endParaRPr lang="en-NG"/>
          </a:p>
        </p:txBody>
      </p:sp>
      <p:grpSp>
        <p:nvGrpSpPr>
          <p:cNvPr id="3" name="Group 3"/>
          <p:cNvGrpSpPr/>
          <p:nvPr/>
        </p:nvGrpSpPr>
        <p:grpSpPr>
          <a:xfrm>
            <a:off x="1283647" y="1691399"/>
            <a:ext cx="5141941" cy="6908671"/>
            <a:chOff x="0" y="0"/>
            <a:chExt cx="1689029" cy="22693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89029" cy="2269366"/>
            </a:xfrm>
            <a:custGeom>
              <a:avLst/>
              <a:gdLst/>
              <a:ahLst/>
              <a:cxnLst/>
              <a:rect l="l" t="t" r="r" b="b"/>
              <a:pathLst>
                <a:path w="1689029" h="2269366">
                  <a:moveTo>
                    <a:pt x="45169" y="0"/>
                  </a:moveTo>
                  <a:lnTo>
                    <a:pt x="1643860" y="0"/>
                  </a:lnTo>
                  <a:cubicBezTo>
                    <a:pt x="1668806" y="0"/>
                    <a:pt x="1689029" y="20223"/>
                    <a:pt x="1689029" y="45169"/>
                  </a:cubicBezTo>
                  <a:lnTo>
                    <a:pt x="1689029" y="2224196"/>
                  </a:lnTo>
                  <a:cubicBezTo>
                    <a:pt x="1689029" y="2236176"/>
                    <a:pt x="1684270" y="2247665"/>
                    <a:pt x="1675799" y="2256136"/>
                  </a:cubicBezTo>
                  <a:cubicBezTo>
                    <a:pt x="1667328" y="2264607"/>
                    <a:pt x="1655839" y="2269366"/>
                    <a:pt x="1643860" y="2269366"/>
                  </a:cubicBezTo>
                  <a:lnTo>
                    <a:pt x="45169" y="2269366"/>
                  </a:lnTo>
                  <a:cubicBezTo>
                    <a:pt x="33190" y="2269366"/>
                    <a:pt x="21701" y="2264607"/>
                    <a:pt x="13230" y="2256136"/>
                  </a:cubicBezTo>
                  <a:cubicBezTo>
                    <a:pt x="4759" y="2247665"/>
                    <a:pt x="0" y="2236176"/>
                    <a:pt x="0" y="2224196"/>
                  </a:cubicBezTo>
                  <a:lnTo>
                    <a:pt x="0" y="45169"/>
                  </a:lnTo>
                  <a:cubicBezTo>
                    <a:pt x="0" y="33190"/>
                    <a:pt x="4759" y="21701"/>
                    <a:pt x="13230" y="13230"/>
                  </a:cubicBezTo>
                  <a:cubicBezTo>
                    <a:pt x="21701" y="4759"/>
                    <a:pt x="33190" y="0"/>
                    <a:pt x="45169" y="0"/>
                  </a:cubicBez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en-NG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689029" cy="2307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605253" y="1691399"/>
            <a:ext cx="5141941" cy="6908671"/>
            <a:chOff x="0" y="0"/>
            <a:chExt cx="1689029" cy="226936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89029" cy="2269366"/>
            </a:xfrm>
            <a:custGeom>
              <a:avLst/>
              <a:gdLst/>
              <a:ahLst/>
              <a:cxnLst/>
              <a:rect l="l" t="t" r="r" b="b"/>
              <a:pathLst>
                <a:path w="1689029" h="2269366">
                  <a:moveTo>
                    <a:pt x="45169" y="0"/>
                  </a:moveTo>
                  <a:lnTo>
                    <a:pt x="1643860" y="0"/>
                  </a:lnTo>
                  <a:cubicBezTo>
                    <a:pt x="1668806" y="0"/>
                    <a:pt x="1689029" y="20223"/>
                    <a:pt x="1689029" y="45169"/>
                  </a:cubicBezTo>
                  <a:lnTo>
                    <a:pt x="1689029" y="2224196"/>
                  </a:lnTo>
                  <a:cubicBezTo>
                    <a:pt x="1689029" y="2236176"/>
                    <a:pt x="1684270" y="2247665"/>
                    <a:pt x="1675799" y="2256136"/>
                  </a:cubicBezTo>
                  <a:cubicBezTo>
                    <a:pt x="1667328" y="2264607"/>
                    <a:pt x="1655839" y="2269366"/>
                    <a:pt x="1643860" y="2269366"/>
                  </a:cubicBezTo>
                  <a:lnTo>
                    <a:pt x="45169" y="2269366"/>
                  </a:lnTo>
                  <a:cubicBezTo>
                    <a:pt x="33190" y="2269366"/>
                    <a:pt x="21701" y="2264607"/>
                    <a:pt x="13230" y="2256136"/>
                  </a:cubicBezTo>
                  <a:cubicBezTo>
                    <a:pt x="4759" y="2247665"/>
                    <a:pt x="0" y="2236176"/>
                    <a:pt x="0" y="2224196"/>
                  </a:cubicBezTo>
                  <a:lnTo>
                    <a:pt x="0" y="45169"/>
                  </a:lnTo>
                  <a:cubicBezTo>
                    <a:pt x="0" y="33190"/>
                    <a:pt x="4759" y="21701"/>
                    <a:pt x="13230" y="13230"/>
                  </a:cubicBezTo>
                  <a:cubicBezTo>
                    <a:pt x="21701" y="4759"/>
                    <a:pt x="33190" y="0"/>
                    <a:pt x="45169" y="0"/>
                  </a:cubicBez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en-NG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689029" cy="2307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5" name="Freeform 55"/>
          <p:cNvSpPr/>
          <p:nvPr/>
        </p:nvSpPr>
        <p:spPr>
          <a:xfrm>
            <a:off x="17431272" y="9429200"/>
            <a:ext cx="1713455" cy="1715600"/>
          </a:xfrm>
          <a:custGeom>
            <a:avLst/>
            <a:gdLst/>
            <a:ahLst/>
            <a:cxnLst/>
            <a:rect l="l" t="t" r="r" b="b"/>
            <a:pathLst>
              <a:path w="1713455" h="1715600">
                <a:moveTo>
                  <a:pt x="0" y="0"/>
                </a:moveTo>
                <a:lnTo>
                  <a:pt x="1713456" y="0"/>
                </a:lnTo>
                <a:lnTo>
                  <a:pt x="1713456" y="1715600"/>
                </a:lnTo>
                <a:lnTo>
                  <a:pt x="0" y="1715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56" name="Freeform 56"/>
          <p:cNvSpPr/>
          <p:nvPr/>
        </p:nvSpPr>
        <p:spPr>
          <a:xfrm>
            <a:off x="9278666" y="479157"/>
            <a:ext cx="1435847" cy="933301"/>
          </a:xfrm>
          <a:custGeom>
            <a:avLst/>
            <a:gdLst/>
            <a:ahLst/>
            <a:cxnLst/>
            <a:rect l="l" t="t" r="r" b="b"/>
            <a:pathLst>
              <a:path w="1435847" h="933301">
                <a:moveTo>
                  <a:pt x="0" y="0"/>
                </a:moveTo>
                <a:lnTo>
                  <a:pt x="1435847" y="0"/>
                </a:lnTo>
                <a:lnTo>
                  <a:pt x="1435847" y="933301"/>
                </a:lnTo>
                <a:lnTo>
                  <a:pt x="0" y="9333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90" name="TextBox 15">
            <a:extLst>
              <a:ext uri="{FF2B5EF4-FFF2-40B4-BE49-F238E27FC236}">
                <a16:creationId xmlns:a16="http://schemas.microsoft.com/office/drawing/2014/main" id="{5770BAC1-F021-4011-DF48-D6AA3389F9CC}"/>
              </a:ext>
            </a:extLst>
          </p:cNvPr>
          <p:cNvSpPr txBox="1"/>
          <p:nvPr/>
        </p:nvSpPr>
        <p:spPr>
          <a:xfrm>
            <a:off x="1930852" y="2221856"/>
            <a:ext cx="3847530" cy="5847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>
              <a:lnSpc>
                <a:spcPts val="2800"/>
              </a:lnSpc>
              <a:buSzPct val="115000"/>
              <a:buFont typeface="+mj-lt"/>
              <a:buAutoNum type="romanLcPeriod"/>
            </a:pPr>
            <a:r>
              <a:rPr lang="en-GB" sz="2000" b="1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Processing of title documents – Certificate of Occupancy</a:t>
            </a:r>
          </a:p>
          <a:p>
            <a:pPr>
              <a:lnSpc>
                <a:spcPts val="2800"/>
              </a:lnSpc>
              <a:buSzPct val="115000"/>
            </a:pPr>
            <a:endParaRPr lang="en-GB" sz="2000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>
              <a:lnSpc>
                <a:spcPts val="2800"/>
              </a:lnSpc>
              <a:spcAft>
                <a:spcPts val="1800"/>
              </a:spcAft>
              <a:buSzPct val="115000"/>
            </a:pPr>
            <a:r>
              <a:rPr lang="en-GB" sz="20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Only 10% of land in Nigeria is titled.  It means that for every 10 houses that you see only 1 has valid title documents.</a:t>
            </a:r>
          </a:p>
          <a:p>
            <a:pPr marL="714375" indent="-342900">
              <a:lnSpc>
                <a:spcPts val="2800"/>
              </a:lnSpc>
              <a:buSzPct val="115000"/>
              <a:buFont typeface="Poppins" panose="00000500000000000000" pitchFamily="50" charset="0"/>
              <a:buChar char="–"/>
            </a:pPr>
            <a:r>
              <a:rPr lang="en-GB" sz="20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Purchase receipt </a:t>
            </a:r>
          </a:p>
          <a:p>
            <a:pPr marL="714375" indent="-342900">
              <a:lnSpc>
                <a:spcPts val="2800"/>
              </a:lnSpc>
              <a:buSzPct val="115000"/>
              <a:buFont typeface="Poppins" panose="00000500000000000000" pitchFamily="50" charset="0"/>
              <a:buChar char="–"/>
            </a:pPr>
            <a:r>
              <a:rPr lang="en-GB" sz="20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Survey plan</a:t>
            </a:r>
          </a:p>
          <a:p>
            <a:pPr marL="714375" indent="-342900">
              <a:lnSpc>
                <a:spcPts val="2800"/>
              </a:lnSpc>
              <a:buSzPct val="115000"/>
              <a:buFont typeface="Poppins" panose="00000500000000000000" pitchFamily="50" charset="0"/>
              <a:buChar char="–"/>
            </a:pPr>
            <a:r>
              <a:rPr lang="en-GB" sz="20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Equitable interest </a:t>
            </a:r>
          </a:p>
          <a:p>
            <a:pPr marL="714375" indent="-342900">
              <a:lnSpc>
                <a:spcPts val="2800"/>
              </a:lnSpc>
              <a:spcAft>
                <a:spcPts val="1800"/>
              </a:spcAft>
              <a:buSzPct val="115000"/>
              <a:buFont typeface="Poppins" panose="00000500000000000000" pitchFamily="50" charset="0"/>
              <a:buChar char="–"/>
            </a:pPr>
            <a:r>
              <a:rPr lang="en-GB" sz="20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Dead capital </a:t>
            </a:r>
          </a:p>
          <a:p>
            <a:pPr>
              <a:lnSpc>
                <a:spcPts val="2800"/>
              </a:lnSpc>
              <a:spcAft>
                <a:spcPts val="1800"/>
              </a:spcAft>
              <a:buSzPct val="115000"/>
            </a:pPr>
            <a:r>
              <a:rPr lang="en-GB" sz="20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Title frees up your capital and allows you to apply your funds in other activities. </a:t>
            </a:r>
          </a:p>
        </p:txBody>
      </p:sp>
      <p:sp>
        <p:nvSpPr>
          <p:cNvPr id="92" name="TextBox 15">
            <a:extLst>
              <a:ext uri="{FF2B5EF4-FFF2-40B4-BE49-F238E27FC236}">
                <a16:creationId xmlns:a16="http://schemas.microsoft.com/office/drawing/2014/main" id="{D03B74AE-210C-E34E-8ED8-33710826F5AD}"/>
              </a:ext>
            </a:extLst>
          </p:cNvPr>
          <p:cNvSpPr txBox="1"/>
          <p:nvPr/>
        </p:nvSpPr>
        <p:spPr>
          <a:xfrm>
            <a:off x="7393822" y="2221855"/>
            <a:ext cx="3847530" cy="4770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>
              <a:lnSpc>
                <a:spcPts val="2800"/>
              </a:lnSpc>
              <a:spcAft>
                <a:spcPts val="1800"/>
              </a:spcAft>
              <a:buSzPct val="115000"/>
              <a:buFont typeface="+mj-lt"/>
              <a:buAutoNum type="romanLcPeriod" startAt="2"/>
            </a:pPr>
            <a:r>
              <a:rPr lang="en-GB" sz="2000" b="1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Learn a Skill</a:t>
            </a:r>
            <a:endParaRPr lang="en-GB" sz="2000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714375" indent="-342900">
              <a:lnSpc>
                <a:spcPts val="2800"/>
              </a:lnSpc>
              <a:buSzPct val="115000"/>
              <a:buFont typeface="Poppins" panose="00000500000000000000" pitchFamily="50" charset="0"/>
              <a:buChar char="–"/>
            </a:pPr>
            <a:r>
              <a:rPr lang="en-GB" sz="20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Tiler </a:t>
            </a:r>
          </a:p>
          <a:p>
            <a:pPr marL="714375" indent="-342900">
              <a:lnSpc>
                <a:spcPts val="2800"/>
              </a:lnSpc>
              <a:buSzPct val="115000"/>
              <a:buFont typeface="Poppins" panose="00000500000000000000" pitchFamily="50" charset="0"/>
              <a:buChar char="–"/>
            </a:pPr>
            <a:r>
              <a:rPr lang="en-GB" sz="20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Plumber </a:t>
            </a:r>
          </a:p>
          <a:p>
            <a:pPr marL="714375" indent="-342900">
              <a:lnSpc>
                <a:spcPts val="2800"/>
              </a:lnSpc>
              <a:spcAft>
                <a:spcPts val="1800"/>
              </a:spcAft>
              <a:buSzPct val="115000"/>
              <a:buFont typeface="Poppins" panose="00000500000000000000" pitchFamily="50" charset="0"/>
              <a:buChar char="–"/>
            </a:pPr>
            <a:r>
              <a:rPr lang="en-GB" sz="20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Electrician</a:t>
            </a:r>
          </a:p>
          <a:p>
            <a:pPr>
              <a:lnSpc>
                <a:spcPts val="2800"/>
              </a:lnSpc>
              <a:buSzPct val="115000"/>
            </a:pPr>
            <a:r>
              <a:rPr lang="en-GB" sz="20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Today most of the artisans in Nigeria are from the West Coast.  Reliability, Commitment, stability.</a:t>
            </a:r>
          </a:p>
          <a:p>
            <a:pPr>
              <a:lnSpc>
                <a:spcPts val="2800"/>
              </a:lnSpc>
              <a:buSzPct val="115000"/>
            </a:pPr>
            <a:endParaRPr lang="en-GB" sz="2000" b="1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14350" indent="-514350">
              <a:lnSpc>
                <a:spcPts val="2800"/>
              </a:lnSpc>
              <a:buSzPct val="115000"/>
              <a:buFont typeface="+mj-lt"/>
              <a:buAutoNum type="romanLcPeriod" startAt="3"/>
            </a:pPr>
            <a:r>
              <a:rPr lang="en-GB" sz="2000" b="1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Student Housing</a:t>
            </a:r>
          </a:p>
          <a:p>
            <a:pPr>
              <a:lnSpc>
                <a:spcPts val="2800"/>
              </a:lnSpc>
              <a:buSzPct val="115000"/>
            </a:pPr>
            <a:endParaRPr lang="en-GB" sz="2000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>
              <a:lnSpc>
                <a:spcPts val="2800"/>
              </a:lnSpc>
              <a:buSzPct val="115000"/>
            </a:pPr>
            <a:endParaRPr lang="en-GB" sz="2000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93" name="Group 18">
            <a:extLst>
              <a:ext uri="{FF2B5EF4-FFF2-40B4-BE49-F238E27FC236}">
                <a16:creationId xmlns:a16="http://schemas.microsoft.com/office/drawing/2014/main" id="{EADEF1FF-67DB-85F3-A490-C79CBD18D003}"/>
              </a:ext>
            </a:extLst>
          </p:cNvPr>
          <p:cNvGrpSpPr/>
          <p:nvPr/>
        </p:nvGrpSpPr>
        <p:grpSpPr>
          <a:xfrm>
            <a:off x="11926859" y="1719974"/>
            <a:ext cx="5141941" cy="6908671"/>
            <a:chOff x="0" y="0"/>
            <a:chExt cx="1689029" cy="2269366"/>
          </a:xfrm>
        </p:grpSpPr>
        <p:sp>
          <p:nvSpPr>
            <p:cNvPr id="94" name="Freeform 19">
              <a:extLst>
                <a:ext uri="{FF2B5EF4-FFF2-40B4-BE49-F238E27FC236}">
                  <a16:creationId xmlns:a16="http://schemas.microsoft.com/office/drawing/2014/main" id="{E71F8660-A10D-0A2A-46E0-1247C94C9A89}"/>
                </a:ext>
              </a:extLst>
            </p:cNvPr>
            <p:cNvSpPr/>
            <p:nvPr/>
          </p:nvSpPr>
          <p:spPr>
            <a:xfrm>
              <a:off x="0" y="0"/>
              <a:ext cx="1689029" cy="2269366"/>
            </a:xfrm>
            <a:custGeom>
              <a:avLst/>
              <a:gdLst/>
              <a:ahLst/>
              <a:cxnLst/>
              <a:rect l="l" t="t" r="r" b="b"/>
              <a:pathLst>
                <a:path w="1689029" h="2269366">
                  <a:moveTo>
                    <a:pt x="45169" y="0"/>
                  </a:moveTo>
                  <a:lnTo>
                    <a:pt x="1643860" y="0"/>
                  </a:lnTo>
                  <a:cubicBezTo>
                    <a:pt x="1668806" y="0"/>
                    <a:pt x="1689029" y="20223"/>
                    <a:pt x="1689029" y="45169"/>
                  </a:cubicBezTo>
                  <a:lnTo>
                    <a:pt x="1689029" y="2224196"/>
                  </a:lnTo>
                  <a:cubicBezTo>
                    <a:pt x="1689029" y="2236176"/>
                    <a:pt x="1684270" y="2247665"/>
                    <a:pt x="1675799" y="2256136"/>
                  </a:cubicBezTo>
                  <a:cubicBezTo>
                    <a:pt x="1667328" y="2264607"/>
                    <a:pt x="1655839" y="2269366"/>
                    <a:pt x="1643860" y="2269366"/>
                  </a:cubicBezTo>
                  <a:lnTo>
                    <a:pt x="45169" y="2269366"/>
                  </a:lnTo>
                  <a:cubicBezTo>
                    <a:pt x="33190" y="2269366"/>
                    <a:pt x="21701" y="2264607"/>
                    <a:pt x="13230" y="2256136"/>
                  </a:cubicBezTo>
                  <a:cubicBezTo>
                    <a:pt x="4759" y="2247665"/>
                    <a:pt x="0" y="2236176"/>
                    <a:pt x="0" y="2224196"/>
                  </a:cubicBezTo>
                  <a:lnTo>
                    <a:pt x="0" y="45169"/>
                  </a:lnTo>
                  <a:cubicBezTo>
                    <a:pt x="0" y="33190"/>
                    <a:pt x="4759" y="21701"/>
                    <a:pt x="13230" y="13230"/>
                  </a:cubicBezTo>
                  <a:cubicBezTo>
                    <a:pt x="21701" y="4759"/>
                    <a:pt x="33190" y="0"/>
                    <a:pt x="45169" y="0"/>
                  </a:cubicBez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en-NG"/>
            </a:p>
          </p:txBody>
        </p:sp>
        <p:sp>
          <p:nvSpPr>
            <p:cNvPr id="95" name="TextBox 20">
              <a:extLst>
                <a:ext uri="{FF2B5EF4-FFF2-40B4-BE49-F238E27FC236}">
                  <a16:creationId xmlns:a16="http://schemas.microsoft.com/office/drawing/2014/main" id="{C381F529-E844-BF2C-036E-DDEAE6F93E6F}"/>
                </a:ext>
              </a:extLst>
            </p:cNvPr>
            <p:cNvSpPr txBox="1"/>
            <p:nvPr/>
          </p:nvSpPr>
          <p:spPr>
            <a:xfrm>
              <a:off x="0" y="-38100"/>
              <a:ext cx="1689029" cy="2307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6" name="TextBox 15">
            <a:extLst>
              <a:ext uri="{FF2B5EF4-FFF2-40B4-BE49-F238E27FC236}">
                <a16:creationId xmlns:a16="http://schemas.microsoft.com/office/drawing/2014/main" id="{3BD0D0C4-D1EC-267D-AB9C-F1EBCCCA0E1B}"/>
              </a:ext>
            </a:extLst>
          </p:cNvPr>
          <p:cNvSpPr txBox="1"/>
          <p:nvPr/>
        </p:nvSpPr>
        <p:spPr>
          <a:xfrm>
            <a:off x="12675547" y="2250430"/>
            <a:ext cx="3887411" cy="42832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>
              <a:lnSpc>
                <a:spcPts val="2800"/>
              </a:lnSpc>
              <a:spcAft>
                <a:spcPts val="1800"/>
              </a:spcAft>
              <a:buSzPct val="115000"/>
              <a:buFont typeface="+mj-lt"/>
              <a:buAutoNum type="romanLcPeriod" startAt="4"/>
            </a:pPr>
            <a:r>
              <a:rPr lang="en-GB" sz="2000" b="1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Getting on the property ladder</a:t>
            </a:r>
            <a:endParaRPr lang="en-GB" sz="2000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361950" indent="-342900">
              <a:lnSpc>
                <a:spcPts val="2800"/>
              </a:lnSpc>
              <a:buSzPct val="115000"/>
              <a:buFont typeface="Poppins" panose="00000500000000000000" pitchFamily="50" charset="0"/>
              <a:buChar char="–"/>
            </a:pPr>
            <a:r>
              <a:rPr lang="en-GB" sz="20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Set up an investment group</a:t>
            </a:r>
          </a:p>
          <a:p>
            <a:pPr marL="361950" indent="-342900">
              <a:lnSpc>
                <a:spcPts val="2800"/>
              </a:lnSpc>
              <a:spcAft>
                <a:spcPts val="1800"/>
              </a:spcAft>
              <a:buSzPct val="115000"/>
              <a:buFont typeface="Poppins" panose="00000500000000000000" pitchFamily="50" charset="0"/>
              <a:buChar char="–"/>
            </a:pPr>
            <a:r>
              <a:rPr lang="en-GB" sz="20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Set up an SPV buy, hold sell</a:t>
            </a:r>
          </a:p>
          <a:p>
            <a:pPr marL="514350" indent="-514350">
              <a:lnSpc>
                <a:spcPts val="2800"/>
              </a:lnSpc>
              <a:spcAft>
                <a:spcPts val="1800"/>
              </a:spcAft>
              <a:buSzPct val="115000"/>
              <a:buFont typeface="+mj-lt"/>
              <a:buAutoNum type="romanLcPeriod" startAt="5"/>
            </a:pPr>
            <a:r>
              <a:rPr lang="en-GB" sz="2000" b="1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Renovation – up grading real estate to UN Standards. </a:t>
            </a:r>
          </a:p>
          <a:p>
            <a:pPr marL="514350" indent="-514350">
              <a:lnSpc>
                <a:spcPts val="2800"/>
              </a:lnSpc>
              <a:spcAft>
                <a:spcPts val="1800"/>
              </a:spcAft>
              <a:buSzPct val="115000"/>
              <a:buFont typeface="+mj-lt"/>
              <a:buAutoNum type="romanLcPeriod" startAt="5"/>
            </a:pPr>
            <a:r>
              <a:rPr lang="en-GB" sz="2000" b="1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Speculation  -  Coastal Road / Agbara – Sokoto Road.</a:t>
            </a:r>
            <a:endParaRPr lang="en-GB" sz="2000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28CB83-5EA3-16C7-4E9D-145B3F3B3E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248" y="8432486"/>
            <a:ext cx="2935552" cy="207767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3" name="Freeform 3"/>
          <p:cNvSpPr/>
          <p:nvPr/>
        </p:nvSpPr>
        <p:spPr>
          <a:xfrm>
            <a:off x="1448081" y="2862892"/>
            <a:ext cx="8789993" cy="4120309"/>
          </a:xfrm>
          <a:custGeom>
            <a:avLst/>
            <a:gdLst/>
            <a:ahLst/>
            <a:cxnLst/>
            <a:rect l="l" t="t" r="r" b="b"/>
            <a:pathLst>
              <a:path w="8789993" h="4120309">
                <a:moveTo>
                  <a:pt x="0" y="0"/>
                </a:moveTo>
                <a:lnTo>
                  <a:pt x="8789993" y="0"/>
                </a:lnTo>
                <a:lnTo>
                  <a:pt x="8789993" y="4120309"/>
                </a:lnTo>
                <a:lnTo>
                  <a:pt x="0" y="41203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grpSp>
        <p:nvGrpSpPr>
          <p:cNvPr id="4" name="Group 4"/>
          <p:cNvGrpSpPr/>
          <p:nvPr/>
        </p:nvGrpSpPr>
        <p:grpSpPr>
          <a:xfrm>
            <a:off x="10828906" y="2921890"/>
            <a:ext cx="6430394" cy="2575038"/>
            <a:chOff x="0" y="0"/>
            <a:chExt cx="2472246" cy="7661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72246" cy="766175"/>
            </a:xfrm>
            <a:custGeom>
              <a:avLst/>
              <a:gdLst/>
              <a:ahLst/>
              <a:cxnLst/>
              <a:rect l="l" t="t" r="r" b="b"/>
              <a:pathLst>
                <a:path w="2472246" h="766175">
                  <a:moveTo>
                    <a:pt x="36119" y="0"/>
                  </a:moveTo>
                  <a:lnTo>
                    <a:pt x="2436127" y="0"/>
                  </a:lnTo>
                  <a:cubicBezTo>
                    <a:pt x="2456075" y="0"/>
                    <a:pt x="2472246" y="16171"/>
                    <a:pt x="2472246" y="36119"/>
                  </a:cubicBezTo>
                  <a:lnTo>
                    <a:pt x="2472246" y="730056"/>
                  </a:lnTo>
                  <a:cubicBezTo>
                    <a:pt x="2472246" y="750004"/>
                    <a:pt x="2456075" y="766175"/>
                    <a:pt x="2436127" y="766175"/>
                  </a:cubicBezTo>
                  <a:lnTo>
                    <a:pt x="36119" y="766175"/>
                  </a:lnTo>
                  <a:cubicBezTo>
                    <a:pt x="26539" y="766175"/>
                    <a:pt x="17353" y="762370"/>
                    <a:pt x="10579" y="755596"/>
                  </a:cubicBezTo>
                  <a:cubicBezTo>
                    <a:pt x="3805" y="748822"/>
                    <a:pt x="0" y="739635"/>
                    <a:pt x="0" y="730056"/>
                  </a:cubicBezTo>
                  <a:lnTo>
                    <a:pt x="0" y="36119"/>
                  </a:lnTo>
                  <a:cubicBezTo>
                    <a:pt x="0" y="16171"/>
                    <a:pt x="16171" y="0"/>
                    <a:pt x="36119" y="0"/>
                  </a:cubicBez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en-NG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472246" cy="804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967551" y="8048382"/>
            <a:ext cx="7911622" cy="2528935"/>
          </a:xfrm>
          <a:custGeom>
            <a:avLst/>
            <a:gdLst/>
            <a:ahLst/>
            <a:cxnLst/>
            <a:rect l="l" t="t" r="r" b="b"/>
            <a:pathLst>
              <a:path w="7911622" h="2528935">
                <a:moveTo>
                  <a:pt x="0" y="0"/>
                </a:moveTo>
                <a:lnTo>
                  <a:pt x="7911622" y="0"/>
                </a:lnTo>
                <a:lnTo>
                  <a:pt x="7911622" y="2528935"/>
                </a:lnTo>
                <a:lnTo>
                  <a:pt x="0" y="25289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7558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NG"/>
          </a:p>
        </p:txBody>
      </p:sp>
      <p:grpSp>
        <p:nvGrpSpPr>
          <p:cNvPr id="10" name="Group 10"/>
          <p:cNvGrpSpPr/>
          <p:nvPr/>
        </p:nvGrpSpPr>
        <p:grpSpPr>
          <a:xfrm>
            <a:off x="1038225" y="7265453"/>
            <a:ext cx="9609706" cy="1992847"/>
            <a:chOff x="0" y="0"/>
            <a:chExt cx="4141260" cy="85880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141260" cy="858808"/>
            </a:xfrm>
            <a:custGeom>
              <a:avLst/>
              <a:gdLst/>
              <a:ahLst/>
              <a:cxnLst/>
              <a:rect l="l" t="t" r="r" b="b"/>
              <a:pathLst>
                <a:path w="4141260" h="858808">
                  <a:moveTo>
                    <a:pt x="24169" y="0"/>
                  </a:moveTo>
                  <a:lnTo>
                    <a:pt x="4117091" y="0"/>
                  </a:lnTo>
                  <a:cubicBezTo>
                    <a:pt x="4123501" y="0"/>
                    <a:pt x="4129648" y="2546"/>
                    <a:pt x="4134181" y="7079"/>
                  </a:cubicBezTo>
                  <a:cubicBezTo>
                    <a:pt x="4138713" y="11612"/>
                    <a:pt x="4141260" y="17759"/>
                    <a:pt x="4141260" y="24169"/>
                  </a:cubicBezTo>
                  <a:lnTo>
                    <a:pt x="4141260" y="834639"/>
                  </a:lnTo>
                  <a:cubicBezTo>
                    <a:pt x="4141260" y="847987"/>
                    <a:pt x="4130439" y="858808"/>
                    <a:pt x="4117091" y="858808"/>
                  </a:cubicBezTo>
                  <a:lnTo>
                    <a:pt x="24169" y="858808"/>
                  </a:lnTo>
                  <a:cubicBezTo>
                    <a:pt x="17759" y="858808"/>
                    <a:pt x="11612" y="856262"/>
                    <a:pt x="7079" y="851729"/>
                  </a:cubicBezTo>
                  <a:cubicBezTo>
                    <a:pt x="2546" y="847197"/>
                    <a:pt x="0" y="841049"/>
                    <a:pt x="0" y="834639"/>
                  </a:cubicBezTo>
                  <a:lnTo>
                    <a:pt x="0" y="24169"/>
                  </a:lnTo>
                  <a:cubicBezTo>
                    <a:pt x="0" y="10821"/>
                    <a:pt x="10821" y="0"/>
                    <a:pt x="24169" y="0"/>
                  </a:cubicBezTo>
                  <a:close/>
                </a:path>
              </a:pathLst>
            </a:custGeom>
            <a:solidFill>
              <a:srgbClr val="F8E495"/>
            </a:solidFill>
          </p:spPr>
          <p:txBody>
            <a:bodyPr/>
            <a:lstStyle/>
            <a:p>
              <a:endParaRPr lang="en-NG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141260" cy="896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0828906" y="6596809"/>
            <a:ext cx="6466664" cy="3694082"/>
          </a:xfrm>
          <a:custGeom>
            <a:avLst/>
            <a:gdLst/>
            <a:ahLst/>
            <a:cxnLst/>
            <a:rect l="l" t="t" r="r" b="b"/>
            <a:pathLst>
              <a:path w="6466664" h="3694082">
                <a:moveTo>
                  <a:pt x="0" y="0"/>
                </a:moveTo>
                <a:lnTo>
                  <a:pt x="6466664" y="0"/>
                </a:lnTo>
                <a:lnTo>
                  <a:pt x="6466664" y="3694082"/>
                </a:lnTo>
                <a:lnTo>
                  <a:pt x="0" y="36940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3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NG"/>
          </a:p>
        </p:txBody>
      </p:sp>
      <p:grpSp>
        <p:nvGrpSpPr>
          <p:cNvPr id="18" name="Group 18"/>
          <p:cNvGrpSpPr/>
          <p:nvPr/>
        </p:nvGrpSpPr>
        <p:grpSpPr>
          <a:xfrm>
            <a:off x="10828906" y="5098716"/>
            <a:ext cx="6430394" cy="2015664"/>
            <a:chOff x="0" y="0"/>
            <a:chExt cx="2472246" cy="76617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472246" cy="766175"/>
            </a:xfrm>
            <a:custGeom>
              <a:avLst/>
              <a:gdLst/>
              <a:ahLst/>
              <a:cxnLst/>
              <a:rect l="l" t="t" r="r" b="b"/>
              <a:pathLst>
                <a:path w="2472246" h="766175">
                  <a:moveTo>
                    <a:pt x="36119" y="0"/>
                  </a:moveTo>
                  <a:lnTo>
                    <a:pt x="2436127" y="0"/>
                  </a:lnTo>
                  <a:cubicBezTo>
                    <a:pt x="2456075" y="0"/>
                    <a:pt x="2472246" y="16171"/>
                    <a:pt x="2472246" y="36119"/>
                  </a:cubicBezTo>
                  <a:lnTo>
                    <a:pt x="2472246" y="730056"/>
                  </a:lnTo>
                  <a:cubicBezTo>
                    <a:pt x="2472246" y="750004"/>
                    <a:pt x="2456075" y="766175"/>
                    <a:pt x="2436127" y="766175"/>
                  </a:cubicBezTo>
                  <a:lnTo>
                    <a:pt x="36119" y="766175"/>
                  </a:lnTo>
                  <a:cubicBezTo>
                    <a:pt x="26539" y="766175"/>
                    <a:pt x="17353" y="762370"/>
                    <a:pt x="10579" y="755596"/>
                  </a:cubicBezTo>
                  <a:cubicBezTo>
                    <a:pt x="3805" y="748822"/>
                    <a:pt x="0" y="739635"/>
                    <a:pt x="0" y="730056"/>
                  </a:cubicBezTo>
                  <a:lnTo>
                    <a:pt x="0" y="36119"/>
                  </a:lnTo>
                  <a:cubicBezTo>
                    <a:pt x="0" y="16171"/>
                    <a:pt x="16171" y="0"/>
                    <a:pt x="36119" y="0"/>
                  </a:cubicBez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en-NG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2472246" cy="804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828906" y="7275541"/>
            <a:ext cx="6430394" cy="1992847"/>
            <a:chOff x="0" y="0"/>
            <a:chExt cx="2472246" cy="76617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472246" cy="766175"/>
            </a:xfrm>
            <a:custGeom>
              <a:avLst/>
              <a:gdLst/>
              <a:ahLst/>
              <a:cxnLst/>
              <a:rect l="l" t="t" r="r" b="b"/>
              <a:pathLst>
                <a:path w="2472246" h="766175">
                  <a:moveTo>
                    <a:pt x="36119" y="0"/>
                  </a:moveTo>
                  <a:lnTo>
                    <a:pt x="2436127" y="0"/>
                  </a:lnTo>
                  <a:cubicBezTo>
                    <a:pt x="2456075" y="0"/>
                    <a:pt x="2472246" y="16171"/>
                    <a:pt x="2472246" y="36119"/>
                  </a:cubicBezTo>
                  <a:lnTo>
                    <a:pt x="2472246" y="730056"/>
                  </a:lnTo>
                  <a:cubicBezTo>
                    <a:pt x="2472246" y="750004"/>
                    <a:pt x="2456075" y="766175"/>
                    <a:pt x="2436127" y="766175"/>
                  </a:cubicBezTo>
                  <a:lnTo>
                    <a:pt x="36119" y="766175"/>
                  </a:lnTo>
                  <a:cubicBezTo>
                    <a:pt x="26539" y="766175"/>
                    <a:pt x="17353" y="762370"/>
                    <a:pt x="10579" y="755596"/>
                  </a:cubicBezTo>
                  <a:cubicBezTo>
                    <a:pt x="3805" y="748822"/>
                    <a:pt x="0" y="739635"/>
                    <a:pt x="0" y="730056"/>
                  </a:cubicBezTo>
                  <a:lnTo>
                    <a:pt x="0" y="36119"/>
                  </a:lnTo>
                  <a:cubicBezTo>
                    <a:pt x="0" y="16171"/>
                    <a:pt x="16171" y="0"/>
                    <a:pt x="36119" y="0"/>
                  </a:cubicBez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en-NG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2472246" cy="804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>
            <a:off x="-1095844" y="9553652"/>
            <a:ext cx="1833229" cy="1833229"/>
          </a:xfrm>
          <a:custGeom>
            <a:avLst/>
            <a:gdLst/>
            <a:ahLst/>
            <a:cxnLst/>
            <a:rect l="l" t="t" r="r" b="b"/>
            <a:pathLst>
              <a:path w="1833229" h="1833229">
                <a:moveTo>
                  <a:pt x="0" y="0"/>
                </a:moveTo>
                <a:lnTo>
                  <a:pt x="1833229" y="0"/>
                </a:lnTo>
                <a:lnTo>
                  <a:pt x="1833229" y="1833229"/>
                </a:lnTo>
                <a:lnTo>
                  <a:pt x="0" y="18332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9999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40" name="AutoShape 40"/>
          <p:cNvSpPr/>
          <p:nvPr/>
        </p:nvSpPr>
        <p:spPr>
          <a:xfrm>
            <a:off x="2362200" y="7546831"/>
            <a:ext cx="0" cy="1450265"/>
          </a:xfrm>
          <a:prstGeom prst="line">
            <a:avLst/>
          </a:prstGeom>
          <a:ln w="19050" cap="flat"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000000">
                    <a:alpha val="10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G"/>
          </a:p>
        </p:txBody>
      </p:sp>
      <p:grpSp>
        <p:nvGrpSpPr>
          <p:cNvPr id="41" name="Group 41"/>
          <p:cNvGrpSpPr/>
          <p:nvPr/>
        </p:nvGrpSpPr>
        <p:grpSpPr>
          <a:xfrm>
            <a:off x="5843078" y="3644415"/>
            <a:ext cx="909178" cy="909178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7B2">
                <a:alpha val="24706"/>
              </a:srgbClr>
            </a:solidFill>
          </p:spPr>
          <p:txBody>
            <a:bodyPr/>
            <a:lstStyle/>
            <a:p>
              <a:endParaRPr lang="en-NG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6018612" y="3819949"/>
            <a:ext cx="558110" cy="558110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7589"/>
            </a:solidFill>
          </p:spPr>
          <p:txBody>
            <a:bodyPr/>
            <a:lstStyle/>
            <a:p>
              <a:endParaRPr lang="en-NG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47" name="Freeform 47"/>
          <p:cNvSpPr/>
          <p:nvPr/>
        </p:nvSpPr>
        <p:spPr>
          <a:xfrm>
            <a:off x="6168739" y="3964001"/>
            <a:ext cx="257856" cy="270006"/>
          </a:xfrm>
          <a:custGeom>
            <a:avLst/>
            <a:gdLst/>
            <a:ahLst/>
            <a:cxnLst/>
            <a:rect l="l" t="t" r="r" b="b"/>
            <a:pathLst>
              <a:path w="257856" h="270006">
                <a:moveTo>
                  <a:pt x="0" y="0"/>
                </a:moveTo>
                <a:lnTo>
                  <a:pt x="257856" y="0"/>
                </a:lnTo>
                <a:lnTo>
                  <a:pt x="257856" y="270006"/>
                </a:lnTo>
                <a:lnTo>
                  <a:pt x="0" y="2700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grpSp>
        <p:nvGrpSpPr>
          <p:cNvPr id="48" name="Group 48"/>
          <p:cNvGrpSpPr/>
          <p:nvPr/>
        </p:nvGrpSpPr>
        <p:grpSpPr>
          <a:xfrm>
            <a:off x="7837898" y="4923047"/>
            <a:ext cx="909178" cy="909178"/>
            <a:chOff x="0" y="0"/>
            <a:chExt cx="812800" cy="81280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7B2">
                <a:alpha val="24706"/>
              </a:srgbClr>
            </a:solidFill>
          </p:spPr>
          <p:txBody>
            <a:bodyPr/>
            <a:lstStyle/>
            <a:p>
              <a:endParaRPr lang="en-NG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8013433" y="5098581"/>
            <a:ext cx="558110" cy="558110"/>
            <a:chOff x="0" y="0"/>
            <a:chExt cx="812800" cy="8128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7589"/>
            </a:solidFill>
          </p:spPr>
          <p:txBody>
            <a:bodyPr/>
            <a:lstStyle/>
            <a:p>
              <a:endParaRPr lang="en-NG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4" name="Freeform 54"/>
          <p:cNvSpPr/>
          <p:nvPr/>
        </p:nvSpPr>
        <p:spPr>
          <a:xfrm>
            <a:off x="8163559" y="5242633"/>
            <a:ext cx="257856" cy="270006"/>
          </a:xfrm>
          <a:custGeom>
            <a:avLst/>
            <a:gdLst/>
            <a:ahLst/>
            <a:cxnLst/>
            <a:rect l="l" t="t" r="r" b="b"/>
            <a:pathLst>
              <a:path w="257856" h="270006">
                <a:moveTo>
                  <a:pt x="0" y="0"/>
                </a:moveTo>
                <a:lnTo>
                  <a:pt x="257856" y="0"/>
                </a:lnTo>
                <a:lnTo>
                  <a:pt x="257856" y="270006"/>
                </a:lnTo>
                <a:lnTo>
                  <a:pt x="0" y="2700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59" name="Freeform 59"/>
          <p:cNvSpPr/>
          <p:nvPr/>
        </p:nvSpPr>
        <p:spPr>
          <a:xfrm>
            <a:off x="17802556" y="-381700"/>
            <a:ext cx="867144" cy="867144"/>
          </a:xfrm>
          <a:custGeom>
            <a:avLst/>
            <a:gdLst/>
            <a:ahLst/>
            <a:cxnLst/>
            <a:rect l="l" t="t" r="r" b="b"/>
            <a:pathLst>
              <a:path w="867144" h="867144">
                <a:moveTo>
                  <a:pt x="0" y="0"/>
                </a:moveTo>
                <a:lnTo>
                  <a:pt x="867144" y="0"/>
                </a:lnTo>
                <a:lnTo>
                  <a:pt x="867144" y="867144"/>
                </a:lnTo>
                <a:lnTo>
                  <a:pt x="0" y="86714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9999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60" name="Freeform 60"/>
          <p:cNvSpPr/>
          <p:nvPr/>
        </p:nvSpPr>
        <p:spPr>
          <a:xfrm flipH="1">
            <a:off x="0" y="0"/>
            <a:ext cx="824296" cy="915885"/>
          </a:xfrm>
          <a:custGeom>
            <a:avLst/>
            <a:gdLst/>
            <a:ahLst/>
            <a:cxnLst/>
            <a:rect l="l" t="t" r="r" b="b"/>
            <a:pathLst>
              <a:path w="824296" h="915885">
                <a:moveTo>
                  <a:pt x="824296" y="0"/>
                </a:moveTo>
                <a:lnTo>
                  <a:pt x="0" y="0"/>
                </a:lnTo>
                <a:lnTo>
                  <a:pt x="0" y="915885"/>
                </a:lnTo>
                <a:lnTo>
                  <a:pt x="824296" y="915885"/>
                </a:lnTo>
                <a:lnTo>
                  <a:pt x="824296" y="0"/>
                </a:lnTo>
                <a:close/>
              </a:path>
            </a:pathLst>
          </a:custGeom>
          <a:blipFill>
            <a:blip r:embed="rId15">
              <a:alphaModFix amt="9999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186042-4B4D-A793-BE6A-3502D884B3C3}"/>
              </a:ext>
            </a:extLst>
          </p:cNvPr>
          <p:cNvSpPr txBox="1"/>
          <p:nvPr/>
        </p:nvSpPr>
        <p:spPr>
          <a:xfrm>
            <a:off x="11887200" y="3676488"/>
            <a:ext cx="4854668" cy="2836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ts val="2800"/>
              </a:lnSpc>
              <a:spcAft>
                <a:spcPts val="1800"/>
              </a:spcAft>
              <a:buSzPct val="115000"/>
              <a:buFont typeface="+mj-lt"/>
              <a:buAutoNum type="romanLcPeriod" startAt="7"/>
            </a:pPr>
            <a:r>
              <a:rPr lang="en-GB" sz="1800" b="1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For those with deep pockets, the large ticket transactions will always be there</a:t>
            </a:r>
          </a:p>
          <a:p>
            <a:pPr marL="361950" indent="-342900">
              <a:lnSpc>
                <a:spcPts val="2800"/>
              </a:lnSpc>
              <a:buSzPct val="115000"/>
              <a:buFont typeface="Poppins" panose="00000500000000000000" pitchFamily="50" charset="0"/>
              <a:buChar char="–"/>
            </a:pPr>
            <a:r>
              <a:rPr lang="en-GB" sz="18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Joint venture projects </a:t>
            </a:r>
          </a:p>
          <a:p>
            <a:pPr marL="361950" indent="-342900">
              <a:lnSpc>
                <a:spcPts val="2800"/>
              </a:lnSpc>
              <a:buSzPct val="115000"/>
              <a:buFont typeface="Poppins" panose="00000500000000000000" pitchFamily="50" charset="0"/>
              <a:buChar char="–"/>
            </a:pPr>
            <a:r>
              <a:rPr lang="en-GB" sz="18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Buy – develop - sell</a:t>
            </a:r>
          </a:p>
          <a:p>
            <a:pPr marL="361950" indent="-342900">
              <a:lnSpc>
                <a:spcPts val="2800"/>
              </a:lnSpc>
              <a:buSzPct val="115000"/>
              <a:buFont typeface="Poppins" panose="00000500000000000000" pitchFamily="50" charset="0"/>
              <a:buChar char="–"/>
            </a:pPr>
            <a:r>
              <a:rPr lang="en-GB" sz="18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Buy – renovate - sell </a:t>
            </a:r>
          </a:p>
          <a:p>
            <a:pPr marL="361950" indent="-342900">
              <a:lnSpc>
                <a:spcPts val="2800"/>
              </a:lnSpc>
              <a:buSzPct val="115000"/>
              <a:buFont typeface="Poppins" panose="00000500000000000000" pitchFamily="50" charset="0"/>
              <a:buChar char="–"/>
            </a:pPr>
            <a:r>
              <a:rPr lang="en-GB" sz="18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Buy - lease</a:t>
            </a:r>
          </a:p>
        </p:txBody>
      </p:sp>
      <p:pic>
        <p:nvPicPr>
          <p:cNvPr id="8" name="Picture 14">
            <a:extLst>
              <a:ext uri="{FF2B5EF4-FFF2-40B4-BE49-F238E27FC236}">
                <a16:creationId xmlns:a16="http://schemas.microsoft.com/office/drawing/2014/main" id="{0727F248-4FF0-67C8-DBF4-23AF04809AF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94249" y="7521987"/>
            <a:ext cx="4864691" cy="1500442"/>
          </a:xfrm>
          <a:prstGeom prst="rect">
            <a:avLst/>
          </a:prstGeom>
        </p:spPr>
      </p:pic>
      <p:pic>
        <p:nvPicPr>
          <p:cNvPr id="14" name="Picture 35">
            <a:extLst>
              <a:ext uri="{FF2B5EF4-FFF2-40B4-BE49-F238E27FC236}">
                <a16:creationId xmlns:a16="http://schemas.microsoft.com/office/drawing/2014/main" id="{D6FF94B4-5E1B-B8E1-BBE2-A6BACC026135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50000"/>
          </a:blip>
          <a:stretch>
            <a:fillRect/>
          </a:stretch>
        </p:blipFill>
        <p:spPr>
          <a:xfrm flipH="1">
            <a:off x="12833073" y="7275541"/>
            <a:ext cx="2725747" cy="1524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C945CD-CE74-CA37-C132-366B265CFCF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5" y="124436"/>
            <a:ext cx="3076575" cy="217748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3" name="Freeform 3"/>
          <p:cNvSpPr/>
          <p:nvPr/>
        </p:nvSpPr>
        <p:spPr>
          <a:xfrm>
            <a:off x="-2147807" y="-1791212"/>
            <a:ext cx="8285781" cy="7550418"/>
          </a:xfrm>
          <a:custGeom>
            <a:avLst/>
            <a:gdLst/>
            <a:ahLst/>
            <a:cxnLst/>
            <a:rect l="l" t="t" r="r" b="b"/>
            <a:pathLst>
              <a:path w="8285781" h="7550418">
                <a:moveTo>
                  <a:pt x="0" y="0"/>
                </a:moveTo>
                <a:lnTo>
                  <a:pt x="8285782" y="0"/>
                </a:lnTo>
                <a:lnTo>
                  <a:pt x="8285782" y="7550418"/>
                </a:lnTo>
                <a:lnTo>
                  <a:pt x="0" y="75504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4" name="Freeform 4"/>
          <p:cNvSpPr/>
          <p:nvPr/>
        </p:nvSpPr>
        <p:spPr>
          <a:xfrm>
            <a:off x="3093905" y="8056131"/>
            <a:ext cx="12347727" cy="3761800"/>
          </a:xfrm>
          <a:custGeom>
            <a:avLst/>
            <a:gdLst/>
            <a:ahLst/>
            <a:cxnLst/>
            <a:rect l="l" t="t" r="r" b="b"/>
            <a:pathLst>
              <a:path w="12347727" h="3761800">
                <a:moveTo>
                  <a:pt x="0" y="0"/>
                </a:moveTo>
                <a:lnTo>
                  <a:pt x="12347726" y="0"/>
                </a:lnTo>
                <a:lnTo>
                  <a:pt x="12347726" y="3761801"/>
                </a:lnTo>
                <a:lnTo>
                  <a:pt x="0" y="37618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8422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NG"/>
          </a:p>
        </p:txBody>
      </p:sp>
      <p:grpSp>
        <p:nvGrpSpPr>
          <p:cNvPr id="5" name="Group 5"/>
          <p:cNvGrpSpPr/>
          <p:nvPr/>
        </p:nvGrpSpPr>
        <p:grpSpPr>
          <a:xfrm>
            <a:off x="1028700" y="6865538"/>
            <a:ext cx="16230600" cy="2392762"/>
            <a:chOff x="0" y="0"/>
            <a:chExt cx="6994504" cy="10311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94504" cy="1031150"/>
            </a:xfrm>
            <a:custGeom>
              <a:avLst/>
              <a:gdLst/>
              <a:ahLst/>
              <a:cxnLst/>
              <a:rect l="l" t="t" r="r" b="b"/>
              <a:pathLst>
                <a:path w="6994504" h="1031150">
                  <a:moveTo>
                    <a:pt x="14310" y="0"/>
                  </a:moveTo>
                  <a:lnTo>
                    <a:pt x="6980194" y="0"/>
                  </a:lnTo>
                  <a:cubicBezTo>
                    <a:pt x="6983989" y="0"/>
                    <a:pt x="6987629" y="1508"/>
                    <a:pt x="6990313" y="4191"/>
                  </a:cubicBezTo>
                  <a:cubicBezTo>
                    <a:pt x="6992996" y="6875"/>
                    <a:pt x="6994504" y="10515"/>
                    <a:pt x="6994504" y="14310"/>
                  </a:cubicBezTo>
                  <a:lnTo>
                    <a:pt x="6994504" y="1016840"/>
                  </a:lnTo>
                  <a:cubicBezTo>
                    <a:pt x="6994504" y="1020635"/>
                    <a:pt x="6992996" y="1024275"/>
                    <a:pt x="6990313" y="1026959"/>
                  </a:cubicBezTo>
                  <a:cubicBezTo>
                    <a:pt x="6987629" y="1029642"/>
                    <a:pt x="6983989" y="1031150"/>
                    <a:pt x="6980194" y="1031150"/>
                  </a:cubicBezTo>
                  <a:lnTo>
                    <a:pt x="14310" y="1031150"/>
                  </a:lnTo>
                  <a:cubicBezTo>
                    <a:pt x="10515" y="1031150"/>
                    <a:pt x="6875" y="1029642"/>
                    <a:pt x="4191" y="1026959"/>
                  </a:cubicBezTo>
                  <a:cubicBezTo>
                    <a:pt x="1508" y="1024275"/>
                    <a:pt x="0" y="1020635"/>
                    <a:pt x="0" y="1016840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en-N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994504" cy="1069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914550" y="8986378"/>
            <a:ext cx="689500" cy="543843"/>
          </a:xfrm>
          <a:custGeom>
            <a:avLst/>
            <a:gdLst/>
            <a:ahLst/>
            <a:cxnLst/>
            <a:rect l="l" t="t" r="r" b="b"/>
            <a:pathLst>
              <a:path w="689500" h="543843">
                <a:moveTo>
                  <a:pt x="0" y="0"/>
                </a:moveTo>
                <a:lnTo>
                  <a:pt x="689500" y="0"/>
                </a:lnTo>
                <a:lnTo>
                  <a:pt x="689500" y="543844"/>
                </a:lnTo>
                <a:lnTo>
                  <a:pt x="0" y="5438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9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9" name="Freeform 9"/>
          <p:cNvSpPr/>
          <p:nvPr/>
        </p:nvSpPr>
        <p:spPr>
          <a:xfrm>
            <a:off x="1258347" y="7632048"/>
            <a:ext cx="1000736" cy="1000736"/>
          </a:xfrm>
          <a:custGeom>
            <a:avLst/>
            <a:gdLst/>
            <a:ahLst/>
            <a:cxnLst/>
            <a:rect l="l" t="t" r="r" b="b"/>
            <a:pathLst>
              <a:path w="1000736" h="1000736">
                <a:moveTo>
                  <a:pt x="0" y="0"/>
                </a:moveTo>
                <a:lnTo>
                  <a:pt x="1000736" y="0"/>
                </a:lnTo>
                <a:lnTo>
                  <a:pt x="1000736" y="1000736"/>
                </a:lnTo>
                <a:lnTo>
                  <a:pt x="0" y="1000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grpSp>
        <p:nvGrpSpPr>
          <p:cNvPr id="10" name="Group 10"/>
          <p:cNvGrpSpPr/>
          <p:nvPr/>
        </p:nvGrpSpPr>
        <p:grpSpPr>
          <a:xfrm>
            <a:off x="1501322" y="7729107"/>
            <a:ext cx="665625" cy="665625"/>
            <a:chOff x="0" y="0"/>
            <a:chExt cx="175309" cy="17530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5309" cy="175309"/>
            </a:xfrm>
            <a:custGeom>
              <a:avLst/>
              <a:gdLst/>
              <a:ahLst/>
              <a:cxnLst/>
              <a:rect l="l" t="t" r="r" b="b"/>
              <a:pathLst>
                <a:path w="175309" h="175309">
                  <a:moveTo>
                    <a:pt x="87654" y="0"/>
                  </a:moveTo>
                  <a:lnTo>
                    <a:pt x="87654" y="0"/>
                  </a:lnTo>
                  <a:cubicBezTo>
                    <a:pt x="136064" y="0"/>
                    <a:pt x="175309" y="39244"/>
                    <a:pt x="175309" y="87654"/>
                  </a:cubicBezTo>
                  <a:lnTo>
                    <a:pt x="175309" y="87654"/>
                  </a:lnTo>
                  <a:cubicBezTo>
                    <a:pt x="175309" y="136064"/>
                    <a:pt x="136064" y="175309"/>
                    <a:pt x="87654" y="175309"/>
                  </a:cubicBezTo>
                  <a:lnTo>
                    <a:pt x="87654" y="175309"/>
                  </a:lnTo>
                  <a:cubicBezTo>
                    <a:pt x="39244" y="175309"/>
                    <a:pt x="0" y="136064"/>
                    <a:pt x="0" y="87654"/>
                  </a:cubicBezTo>
                  <a:lnTo>
                    <a:pt x="0" y="87654"/>
                  </a:lnTo>
                  <a:cubicBezTo>
                    <a:pt x="0" y="39244"/>
                    <a:pt x="39244" y="0"/>
                    <a:pt x="87654" y="0"/>
                  </a:cubicBezTo>
                  <a:close/>
                </a:path>
              </a:pathLst>
            </a:custGeom>
            <a:solidFill>
              <a:srgbClr val="F8E495"/>
            </a:solidFill>
          </p:spPr>
          <p:txBody>
            <a:bodyPr/>
            <a:lstStyle/>
            <a:p>
              <a:endParaRPr lang="en-NG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66675"/>
              <a:ext cx="175309" cy="241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3" name="AutoShape 13"/>
          <p:cNvSpPr/>
          <p:nvPr/>
        </p:nvSpPr>
        <p:spPr>
          <a:xfrm>
            <a:off x="11226031" y="7336786"/>
            <a:ext cx="0" cy="1450265"/>
          </a:xfrm>
          <a:prstGeom prst="line">
            <a:avLst/>
          </a:prstGeom>
          <a:ln w="19050" cap="flat"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10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G"/>
          </a:p>
        </p:txBody>
      </p:sp>
      <p:grpSp>
        <p:nvGrpSpPr>
          <p:cNvPr id="14" name="Group 14"/>
          <p:cNvGrpSpPr/>
          <p:nvPr/>
        </p:nvGrpSpPr>
        <p:grpSpPr>
          <a:xfrm>
            <a:off x="1028700" y="2358755"/>
            <a:ext cx="8021155" cy="4268731"/>
            <a:chOff x="0" y="0"/>
            <a:chExt cx="3456681" cy="186008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456681" cy="1860083"/>
            </a:xfrm>
            <a:custGeom>
              <a:avLst/>
              <a:gdLst/>
              <a:ahLst/>
              <a:cxnLst/>
              <a:rect l="l" t="t" r="r" b="b"/>
              <a:pathLst>
                <a:path w="3456681" h="1860083">
                  <a:moveTo>
                    <a:pt x="28956" y="0"/>
                  </a:moveTo>
                  <a:lnTo>
                    <a:pt x="3427725" y="0"/>
                  </a:lnTo>
                  <a:cubicBezTo>
                    <a:pt x="3443717" y="0"/>
                    <a:pt x="3456681" y="12964"/>
                    <a:pt x="3456681" y="28956"/>
                  </a:cubicBezTo>
                  <a:lnTo>
                    <a:pt x="3456681" y="1831127"/>
                  </a:lnTo>
                  <a:cubicBezTo>
                    <a:pt x="3456681" y="1847119"/>
                    <a:pt x="3443717" y="1860083"/>
                    <a:pt x="3427725" y="1860083"/>
                  </a:cubicBezTo>
                  <a:lnTo>
                    <a:pt x="28956" y="1860083"/>
                  </a:lnTo>
                  <a:cubicBezTo>
                    <a:pt x="12964" y="1860083"/>
                    <a:pt x="0" y="1847119"/>
                    <a:pt x="0" y="1831127"/>
                  </a:cubicBezTo>
                  <a:lnTo>
                    <a:pt x="0" y="28956"/>
                  </a:lnTo>
                  <a:cubicBezTo>
                    <a:pt x="0" y="12964"/>
                    <a:pt x="12964" y="0"/>
                    <a:pt x="2895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NG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3456681" cy="18981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610601" y="2358755"/>
            <a:ext cx="8648700" cy="4268731"/>
            <a:chOff x="0" y="0"/>
            <a:chExt cx="3456681" cy="186008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456681" cy="1860083"/>
            </a:xfrm>
            <a:custGeom>
              <a:avLst/>
              <a:gdLst/>
              <a:ahLst/>
              <a:cxnLst/>
              <a:rect l="l" t="t" r="r" b="b"/>
              <a:pathLst>
                <a:path w="3456681" h="1860083">
                  <a:moveTo>
                    <a:pt x="28956" y="0"/>
                  </a:moveTo>
                  <a:lnTo>
                    <a:pt x="3427725" y="0"/>
                  </a:lnTo>
                  <a:cubicBezTo>
                    <a:pt x="3443717" y="0"/>
                    <a:pt x="3456681" y="12964"/>
                    <a:pt x="3456681" y="28956"/>
                  </a:cubicBezTo>
                  <a:lnTo>
                    <a:pt x="3456681" y="1831127"/>
                  </a:lnTo>
                  <a:cubicBezTo>
                    <a:pt x="3456681" y="1847119"/>
                    <a:pt x="3443717" y="1860083"/>
                    <a:pt x="3427725" y="1860083"/>
                  </a:cubicBezTo>
                  <a:lnTo>
                    <a:pt x="28956" y="1860083"/>
                  </a:lnTo>
                  <a:cubicBezTo>
                    <a:pt x="12964" y="1860083"/>
                    <a:pt x="0" y="1847119"/>
                    <a:pt x="0" y="1831127"/>
                  </a:cubicBezTo>
                  <a:lnTo>
                    <a:pt x="0" y="28956"/>
                  </a:lnTo>
                  <a:cubicBezTo>
                    <a:pt x="0" y="12964"/>
                    <a:pt x="12964" y="0"/>
                    <a:pt x="2895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NG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3456681" cy="18981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11">
            <a:alphaModFix amt="50000"/>
          </a:blip>
          <a:stretch>
            <a:fillRect/>
          </a:stretch>
        </p:blipFill>
        <p:spPr>
          <a:xfrm>
            <a:off x="11448357" y="7225808"/>
            <a:ext cx="2725747" cy="1524472"/>
          </a:xfrm>
          <a:prstGeom prst="rect">
            <a:avLst/>
          </a:prstGeom>
        </p:spPr>
      </p:pic>
      <p:sp>
        <p:nvSpPr>
          <p:cNvPr id="37" name="Freeform 37"/>
          <p:cNvSpPr/>
          <p:nvPr/>
        </p:nvSpPr>
        <p:spPr>
          <a:xfrm>
            <a:off x="1682097" y="7900357"/>
            <a:ext cx="309795" cy="323124"/>
          </a:xfrm>
          <a:custGeom>
            <a:avLst/>
            <a:gdLst/>
            <a:ahLst/>
            <a:cxnLst/>
            <a:rect l="l" t="t" r="r" b="b"/>
            <a:pathLst>
              <a:path w="309795" h="323124">
                <a:moveTo>
                  <a:pt x="0" y="0"/>
                </a:moveTo>
                <a:lnTo>
                  <a:pt x="309795" y="0"/>
                </a:lnTo>
                <a:lnTo>
                  <a:pt x="309795" y="323124"/>
                </a:lnTo>
                <a:lnTo>
                  <a:pt x="0" y="3231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39" name="Freeform 39"/>
          <p:cNvSpPr/>
          <p:nvPr/>
        </p:nvSpPr>
        <p:spPr>
          <a:xfrm>
            <a:off x="14084057" y="-965610"/>
            <a:ext cx="1931220" cy="1931220"/>
          </a:xfrm>
          <a:custGeom>
            <a:avLst/>
            <a:gdLst/>
            <a:ahLst/>
            <a:cxnLst/>
            <a:rect l="l" t="t" r="r" b="b"/>
            <a:pathLst>
              <a:path w="1931220" h="1931220">
                <a:moveTo>
                  <a:pt x="0" y="0"/>
                </a:moveTo>
                <a:lnTo>
                  <a:pt x="1931220" y="0"/>
                </a:lnTo>
                <a:lnTo>
                  <a:pt x="1931220" y="1931220"/>
                </a:lnTo>
                <a:lnTo>
                  <a:pt x="0" y="19312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9999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40" name="Freeform 40"/>
          <p:cNvSpPr/>
          <p:nvPr/>
        </p:nvSpPr>
        <p:spPr>
          <a:xfrm rot="-1589252">
            <a:off x="-306812" y="9432381"/>
            <a:ext cx="1020507" cy="1019231"/>
          </a:xfrm>
          <a:custGeom>
            <a:avLst/>
            <a:gdLst/>
            <a:ahLst/>
            <a:cxnLst/>
            <a:rect l="l" t="t" r="r" b="b"/>
            <a:pathLst>
              <a:path w="1020507" h="1019231">
                <a:moveTo>
                  <a:pt x="0" y="0"/>
                </a:moveTo>
                <a:lnTo>
                  <a:pt x="1020507" y="0"/>
                </a:lnTo>
                <a:lnTo>
                  <a:pt x="1020507" y="1019231"/>
                </a:lnTo>
                <a:lnTo>
                  <a:pt x="0" y="101923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5000"/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43" name="TextBox 43"/>
          <p:cNvSpPr txBox="1"/>
          <p:nvPr/>
        </p:nvSpPr>
        <p:spPr>
          <a:xfrm>
            <a:off x="2701139" y="7676509"/>
            <a:ext cx="7725973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indent="-914400">
              <a:lnSpc>
                <a:spcPts val="6719"/>
              </a:lnSpc>
              <a:buFont typeface="+mj-lt"/>
              <a:buAutoNum type="arabicPeriod" startAt="4"/>
            </a:pPr>
            <a:r>
              <a:rPr lang="en-US" sz="4800" dirty="0">
                <a:solidFill>
                  <a:srgbClr val="FFFFFF"/>
                </a:solidFill>
                <a:latin typeface="Poppins" panose="00000500000000000000" pitchFamily="50" charset="0"/>
                <a:ea typeface="Poppins Bold"/>
                <a:cs typeface="Poppins" panose="00000500000000000000" pitchFamily="50" charset="0"/>
                <a:sym typeface="Poppins Bold"/>
              </a:rPr>
              <a:t>CONCLUSION</a:t>
            </a:r>
          </a:p>
        </p:txBody>
      </p:sp>
      <p:sp>
        <p:nvSpPr>
          <p:cNvPr id="57" name="TextBox 45">
            <a:extLst>
              <a:ext uri="{FF2B5EF4-FFF2-40B4-BE49-F238E27FC236}">
                <a16:creationId xmlns:a16="http://schemas.microsoft.com/office/drawing/2014/main" id="{FD2BA5BA-519B-408C-1585-6D3C50094C56}"/>
              </a:ext>
            </a:extLst>
          </p:cNvPr>
          <p:cNvSpPr txBox="1"/>
          <p:nvPr/>
        </p:nvSpPr>
        <p:spPr>
          <a:xfrm>
            <a:off x="2701139" y="3289399"/>
            <a:ext cx="12996061" cy="261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Aft>
                <a:spcPts val="1200"/>
              </a:spcAft>
              <a:buSzPct val="115000"/>
            </a:pPr>
            <a:r>
              <a:rPr lang="en-GB" sz="2000" dirty="0">
                <a:solidFill>
                  <a:srgbClr val="172E32"/>
                </a:solidFill>
                <a:latin typeface="Poppins"/>
                <a:ea typeface="Poppins"/>
                <a:cs typeface="Poppins"/>
                <a:sym typeface="Poppins"/>
              </a:rPr>
              <a:t>The Nigerian real estate market presents a dynamic landscape of challenges and opportunities.</a:t>
            </a:r>
          </a:p>
          <a:p>
            <a:pPr>
              <a:lnSpc>
                <a:spcPts val="2800"/>
              </a:lnSpc>
              <a:spcAft>
                <a:spcPts val="1200"/>
              </a:spcAft>
              <a:buSzPct val="115000"/>
            </a:pPr>
            <a:r>
              <a:rPr lang="en-GB" sz="2000" dirty="0">
                <a:solidFill>
                  <a:srgbClr val="172E32"/>
                </a:solidFill>
                <a:latin typeface="Poppins"/>
                <a:ea typeface="Poppins"/>
                <a:cs typeface="Poppins"/>
                <a:sym typeface="Poppins"/>
              </a:rPr>
              <a:t>It requires creativity, </a:t>
            </a:r>
            <a:r>
              <a:rPr lang="en-GB" sz="2000" dirty="0" err="1">
                <a:solidFill>
                  <a:srgbClr val="172E32"/>
                </a:solidFill>
                <a:latin typeface="Poppins"/>
                <a:ea typeface="Poppins"/>
                <a:cs typeface="Poppins"/>
                <a:sym typeface="Poppins"/>
              </a:rPr>
              <a:t>hardwork</a:t>
            </a:r>
            <a:r>
              <a:rPr lang="en-GB" sz="2000" dirty="0">
                <a:solidFill>
                  <a:srgbClr val="172E32"/>
                </a:solidFill>
                <a:latin typeface="Poppins"/>
                <a:ea typeface="Poppins"/>
                <a:cs typeface="Poppins"/>
                <a:sym typeface="Poppins"/>
              </a:rPr>
              <a:t>, sacrifice, delayed gratification and a willingness to stay the course for long term gain.</a:t>
            </a:r>
          </a:p>
          <a:p>
            <a:pPr>
              <a:lnSpc>
                <a:spcPts val="2800"/>
              </a:lnSpc>
              <a:spcAft>
                <a:spcPts val="1200"/>
              </a:spcAft>
              <a:buSzPct val="115000"/>
            </a:pPr>
            <a:r>
              <a:rPr lang="en-GB" sz="2000" dirty="0">
                <a:solidFill>
                  <a:srgbClr val="172E32"/>
                </a:solidFill>
                <a:latin typeface="Poppins"/>
                <a:ea typeface="Poppins"/>
                <a:cs typeface="Poppins"/>
                <a:sym typeface="Poppins"/>
              </a:rPr>
              <a:t>No one can play in all fields and so each person must decide where he/she want to focus and give it all we have with the belief and faith that God will see us through.</a:t>
            </a:r>
          </a:p>
          <a:p>
            <a:pPr>
              <a:lnSpc>
                <a:spcPts val="2800"/>
              </a:lnSpc>
              <a:spcAft>
                <a:spcPts val="1200"/>
              </a:spcAft>
              <a:buSzPct val="115000"/>
            </a:pPr>
            <a:r>
              <a:rPr lang="en-GB" sz="2000" dirty="0">
                <a:solidFill>
                  <a:srgbClr val="172E32"/>
                </a:solidFill>
                <a:latin typeface="Poppins"/>
                <a:ea typeface="Poppins"/>
                <a:cs typeface="Poppins"/>
                <a:sym typeface="Poppins"/>
              </a:rPr>
              <a:t>Thank you for listening.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DD778D6-F2C4-E7E2-F73D-B6FCF1972B0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257" y="127857"/>
            <a:ext cx="3152043" cy="223089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FAE53-0BC3-C7A6-021B-DC41F595E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818F0A4-2749-2009-D91D-062B8EC0CE5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A34FEB60-354B-0195-0B13-8BE75175B304}"/>
              </a:ext>
            </a:extLst>
          </p:cNvPr>
          <p:cNvSpPr/>
          <p:nvPr/>
        </p:nvSpPr>
        <p:spPr>
          <a:xfrm flipH="1" flipV="1">
            <a:off x="2183618" y="5448300"/>
            <a:ext cx="2310257" cy="0"/>
          </a:xfrm>
          <a:prstGeom prst="line">
            <a:avLst/>
          </a:prstGeom>
          <a:ln w="19050" cap="flat"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10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G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3E9BAB57-326C-754D-29FA-E83DC4696A20}"/>
              </a:ext>
            </a:extLst>
          </p:cNvPr>
          <p:cNvSpPr/>
          <p:nvPr/>
        </p:nvSpPr>
        <p:spPr>
          <a:xfrm>
            <a:off x="4596693" y="3051567"/>
            <a:ext cx="269673" cy="292725"/>
          </a:xfrm>
          <a:custGeom>
            <a:avLst/>
            <a:gdLst/>
            <a:ahLst/>
            <a:cxnLst/>
            <a:rect l="l" t="t" r="r" b="b"/>
            <a:pathLst>
              <a:path w="269673" h="292725">
                <a:moveTo>
                  <a:pt x="0" y="0"/>
                </a:moveTo>
                <a:lnTo>
                  <a:pt x="269673" y="0"/>
                </a:lnTo>
                <a:lnTo>
                  <a:pt x="269673" y="292725"/>
                </a:lnTo>
                <a:lnTo>
                  <a:pt x="0" y="2927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0DB16B8B-CDA2-AB6A-E56F-0C0BB297C07E}"/>
              </a:ext>
            </a:extLst>
          </p:cNvPr>
          <p:cNvSpPr txBox="1"/>
          <p:nvPr/>
        </p:nvSpPr>
        <p:spPr>
          <a:xfrm>
            <a:off x="2183558" y="3884704"/>
            <a:ext cx="6860445" cy="1400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00"/>
              </a:lnSpc>
            </a:pPr>
            <a:r>
              <a:rPr lang="en-US" sz="10400" spc="-301" dirty="0">
                <a:solidFill>
                  <a:srgbClr val="F8E495"/>
                </a:solidFill>
                <a:latin typeface="Poppins" panose="00000500000000000000" pitchFamily="50" charset="0"/>
                <a:ea typeface="Garet"/>
                <a:cs typeface="Poppins" panose="00000500000000000000" pitchFamily="50" charset="0"/>
                <a:sym typeface="Garet"/>
              </a:rPr>
              <a:t>Thank You</a:t>
            </a: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BC2CDEEE-A0F2-D5C6-C0B6-212C3AE9D1B0}"/>
              </a:ext>
            </a:extLst>
          </p:cNvPr>
          <p:cNvSpPr/>
          <p:nvPr/>
        </p:nvSpPr>
        <p:spPr>
          <a:xfrm>
            <a:off x="5638155" y="2060690"/>
            <a:ext cx="426558" cy="463021"/>
          </a:xfrm>
          <a:custGeom>
            <a:avLst/>
            <a:gdLst/>
            <a:ahLst/>
            <a:cxnLst/>
            <a:rect l="l" t="t" r="r" b="b"/>
            <a:pathLst>
              <a:path w="426558" h="463021">
                <a:moveTo>
                  <a:pt x="0" y="0"/>
                </a:moveTo>
                <a:lnTo>
                  <a:pt x="426558" y="0"/>
                </a:lnTo>
                <a:lnTo>
                  <a:pt x="426558" y="463020"/>
                </a:lnTo>
                <a:lnTo>
                  <a:pt x="0" y="4630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3C47E6A6-B640-0396-B62C-76CFB305F3EA}"/>
              </a:ext>
            </a:extLst>
          </p:cNvPr>
          <p:cNvSpPr/>
          <p:nvPr/>
        </p:nvSpPr>
        <p:spPr>
          <a:xfrm>
            <a:off x="7482837" y="3344292"/>
            <a:ext cx="324218" cy="351932"/>
          </a:xfrm>
          <a:custGeom>
            <a:avLst/>
            <a:gdLst/>
            <a:ahLst/>
            <a:cxnLst/>
            <a:rect l="l" t="t" r="r" b="b"/>
            <a:pathLst>
              <a:path w="324218" h="351932">
                <a:moveTo>
                  <a:pt x="0" y="0"/>
                </a:moveTo>
                <a:lnTo>
                  <a:pt x="324218" y="0"/>
                </a:lnTo>
                <a:lnTo>
                  <a:pt x="324218" y="351932"/>
                </a:lnTo>
                <a:lnTo>
                  <a:pt x="0" y="3519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337DABA8-9E9E-771B-391A-C544491E5278}"/>
              </a:ext>
            </a:extLst>
          </p:cNvPr>
          <p:cNvSpPr/>
          <p:nvPr/>
        </p:nvSpPr>
        <p:spPr>
          <a:xfrm>
            <a:off x="17400746" y="9258300"/>
            <a:ext cx="887254" cy="1028700"/>
          </a:xfrm>
          <a:custGeom>
            <a:avLst/>
            <a:gdLst/>
            <a:ahLst/>
            <a:cxnLst/>
            <a:rect l="l" t="t" r="r" b="b"/>
            <a:pathLst>
              <a:path w="887254" h="1028700">
                <a:moveTo>
                  <a:pt x="0" y="0"/>
                </a:moveTo>
                <a:lnTo>
                  <a:pt x="887254" y="0"/>
                </a:lnTo>
                <a:lnTo>
                  <a:pt x="887254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9B38181B-EF4F-4EC1-21F9-6C9CBDFACE2A}"/>
              </a:ext>
            </a:extLst>
          </p:cNvPr>
          <p:cNvSpPr/>
          <p:nvPr/>
        </p:nvSpPr>
        <p:spPr>
          <a:xfrm>
            <a:off x="17846" y="8265292"/>
            <a:ext cx="2021708" cy="2021708"/>
          </a:xfrm>
          <a:custGeom>
            <a:avLst/>
            <a:gdLst/>
            <a:ahLst/>
            <a:cxnLst/>
            <a:rect l="l" t="t" r="r" b="b"/>
            <a:pathLst>
              <a:path w="2021708" h="2021708">
                <a:moveTo>
                  <a:pt x="0" y="0"/>
                </a:moveTo>
                <a:lnTo>
                  <a:pt x="2021708" y="0"/>
                </a:lnTo>
                <a:lnTo>
                  <a:pt x="2021708" y="2021708"/>
                </a:lnTo>
                <a:lnTo>
                  <a:pt x="0" y="20217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19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BAB3CF51-E22F-9B70-B0C5-A9F6CC70740C}"/>
              </a:ext>
            </a:extLst>
          </p:cNvPr>
          <p:cNvSpPr/>
          <p:nvPr/>
        </p:nvSpPr>
        <p:spPr>
          <a:xfrm>
            <a:off x="16248446" y="0"/>
            <a:ext cx="2021708" cy="2021708"/>
          </a:xfrm>
          <a:custGeom>
            <a:avLst/>
            <a:gdLst/>
            <a:ahLst/>
            <a:cxnLst/>
            <a:rect l="l" t="t" r="r" b="b"/>
            <a:pathLst>
              <a:path w="2021708" h="2021708">
                <a:moveTo>
                  <a:pt x="0" y="0"/>
                </a:moveTo>
                <a:lnTo>
                  <a:pt x="2021708" y="0"/>
                </a:lnTo>
                <a:lnTo>
                  <a:pt x="2021708" y="2021708"/>
                </a:lnTo>
                <a:lnTo>
                  <a:pt x="0" y="20217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19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2582527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3790</TotalTime>
  <Words>622</Words>
  <Application>Microsoft Office PowerPoint</Application>
  <PresentationFormat>Custom</PresentationFormat>
  <Paragraphs>80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Garet</vt:lpstr>
      <vt:lpstr>Poppins</vt:lpstr>
      <vt:lpstr>Calibri</vt:lpstr>
      <vt:lpstr>Arial</vt:lpstr>
      <vt:lpstr>Poppins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Orange and White Modern Company Profile Presentation</dc:title>
  <dc:creator>admin</dc:creator>
  <cp:lastModifiedBy>Benedict Eze</cp:lastModifiedBy>
  <cp:revision>12</cp:revision>
  <dcterms:created xsi:type="dcterms:W3CDTF">2006-08-16T00:00:00Z</dcterms:created>
  <dcterms:modified xsi:type="dcterms:W3CDTF">2026-07-10T16:21:33Z</dcterms:modified>
  <dc:identifier>DAHOmVFcNRs</dc:identifier>
</cp:coreProperties>
</file>