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1F0DA-33DC-76C7-60F9-90ACB12B03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301F7A9-DD18-D880-B5A5-E1FF68B926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C5B3BA3-24BB-E757-FA2B-B40AC1EEBB16}"/>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5" name="Footer Placeholder 4">
            <a:extLst>
              <a:ext uri="{FF2B5EF4-FFF2-40B4-BE49-F238E27FC236}">
                <a16:creationId xmlns:a16="http://schemas.microsoft.com/office/drawing/2014/main" id="{1A3B0764-FB6B-1260-5B95-3B74FDF9A4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979701-3608-FCAB-6C4B-B4BBC6551B7C}"/>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733756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6CF79-C38D-F7A1-6823-221E5F1B5AC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E494E0-3EF6-FA3F-A7F1-C65880A726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005DDB-9664-DF95-BF77-D82919127E99}"/>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5" name="Footer Placeholder 4">
            <a:extLst>
              <a:ext uri="{FF2B5EF4-FFF2-40B4-BE49-F238E27FC236}">
                <a16:creationId xmlns:a16="http://schemas.microsoft.com/office/drawing/2014/main" id="{1724C31F-22E4-23AB-8D40-E52D736CA4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D65C03-248D-A9E5-4334-ACABFE480ABD}"/>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186667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84D100-ADFD-AECA-9687-297A1123BA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36559DA-917B-9171-6753-093046759C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EFB88A-E475-AFEE-A6E8-0A13B0D105C7}"/>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5" name="Footer Placeholder 4">
            <a:extLst>
              <a:ext uri="{FF2B5EF4-FFF2-40B4-BE49-F238E27FC236}">
                <a16:creationId xmlns:a16="http://schemas.microsoft.com/office/drawing/2014/main" id="{6AD33E0C-14B1-F69D-1CEF-1059FED9EA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84A29D-EBE7-8EFB-CD38-8D0EAC9C5778}"/>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31517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A9BE-8708-E1EE-D306-836E32EEF68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B5CD00-2464-E1A0-E869-83620D2E25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755642-E4FF-514E-5AF8-16F101B355C1}"/>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5" name="Footer Placeholder 4">
            <a:extLst>
              <a:ext uri="{FF2B5EF4-FFF2-40B4-BE49-F238E27FC236}">
                <a16:creationId xmlns:a16="http://schemas.microsoft.com/office/drawing/2014/main" id="{40CCFAA2-AA9D-AD09-CF92-3D6E95861B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DB4D1-D71D-1FDB-B192-96873AF90634}"/>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102992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71E2A-8694-0BE8-FAB8-9EBAEC096D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D01C1CC-299F-E5BA-3744-BFC3779678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CE2B4D-40EB-9C80-6A1C-E98D4B9D4B02}"/>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5" name="Footer Placeholder 4">
            <a:extLst>
              <a:ext uri="{FF2B5EF4-FFF2-40B4-BE49-F238E27FC236}">
                <a16:creationId xmlns:a16="http://schemas.microsoft.com/office/drawing/2014/main" id="{D2B884B0-7E17-BB49-09EA-115D125B73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789144-BA19-10F3-F671-2A7CD55557FC}"/>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4162398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A5665-0B52-CD60-D08C-C864B6E5E6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01D221-A86A-60F1-24FD-8531693C40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F93EA6-FF98-CD46-154D-1B0650F703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50C4FF-6D2D-E090-E87C-C08EF93FCA48}"/>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6" name="Footer Placeholder 5">
            <a:extLst>
              <a:ext uri="{FF2B5EF4-FFF2-40B4-BE49-F238E27FC236}">
                <a16:creationId xmlns:a16="http://schemas.microsoft.com/office/drawing/2014/main" id="{0E88B024-68D2-DE78-4D18-00FBF7279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BD1F07-D363-F208-D189-4D790FB93820}"/>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144336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D5300-77F7-F76A-E253-418556F678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CB37F0-CCDC-23EB-9AE0-F65CD80F9B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B2CC41-B2F7-1822-6789-12D595961A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4EBDCEE-E91D-92CD-4461-7D6986EDB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219B48-A1BE-CD6F-15EE-4916FDB9F5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DCCE3A2-691D-9018-B4F4-065FF121B4D5}"/>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8" name="Footer Placeholder 7">
            <a:extLst>
              <a:ext uri="{FF2B5EF4-FFF2-40B4-BE49-F238E27FC236}">
                <a16:creationId xmlns:a16="http://schemas.microsoft.com/office/drawing/2014/main" id="{F964A91B-BDFF-0EA9-0CAA-337AF58622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1D3C2C8-1868-2EB7-2B41-1DBF4C3E07E1}"/>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429305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B4D86-0020-E7F7-DD72-CCDFBE857FD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C293B7-8950-9DD3-BD72-2F1BED767558}"/>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4" name="Footer Placeholder 3">
            <a:extLst>
              <a:ext uri="{FF2B5EF4-FFF2-40B4-BE49-F238E27FC236}">
                <a16:creationId xmlns:a16="http://schemas.microsoft.com/office/drawing/2014/main" id="{98BD464D-D0CB-6501-E896-2FE01A648C0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F970D76-09F1-4B26-CF91-497360F2ED39}"/>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77163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83D15C-A6CC-5FD1-A651-D650E259C707}"/>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3" name="Footer Placeholder 2">
            <a:extLst>
              <a:ext uri="{FF2B5EF4-FFF2-40B4-BE49-F238E27FC236}">
                <a16:creationId xmlns:a16="http://schemas.microsoft.com/office/drawing/2014/main" id="{6E93E8D6-A333-9256-0E09-69888DAA1C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BCD99D8-8BD2-4DCE-DDF1-9BA7CE922338}"/>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2322208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4AD06-4AC4-9FDB-B9EA-6B43A9473E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34D1B-4EFA-D990-E621-F49BF60CB5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8419B8-6DDA-30FF-2BB5-499A9C602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D4B4F8-7517-6D61-1BE1-AAA0876792BE}"/>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6" name="Footer Placeholder 5">
            <a:extLst>
              <a:ext uri="{FF2B5EF4-FFF2-40B4-BE49-F238E27FC236}">
                <a16:creationId xmlns:a16="http://schemas.microsoft.com/office/drawing/2014/main" id="{BDE6BB2E-C0E1-B1AA-AF17-D52514F1D5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68095C-7808-ECC0-26DA-668E770FAE75}"/>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3473223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D861C-8B1B-197D-9659-D7F7828681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50F53E0-2430-49A2-1392-7DB6253D78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8D79AC-AA0C-C2FD-52CD-FD613DA6F8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AAF390-639C-C770-8B2E-D7042E4D865B}"/>
              </a:ext>
            </a:extLst>
          </p:cNvPr>
          <p:cNvSpPr>
            <a:spLocks noGrp="1"/>
          </p:cNvSpPr>
          <p:nvPr>
            <p:ph type="dt" sz="half" idx="10"/>
          </p:nvPr>
        </p:nvSpPr>
        <p:spPr/>
        <p:txBody>
          <a:bodyPr/>
          <a:lstStyle/>
          <a:p>
            <a:fld id="{149BD256-195E-403E-9611-16098E01E3B0}" type="datetimeFigureOut">
              <a:rPr lang="en-GB" smtClean="0"/>
              <a:t>10/07/2026</a:t>
            </a:fld>
            <a:endParaRPr lang="en-GB"/>
          </a:p>
        </p:txBody>
      </p:sp>
      <p:sp>
        <p:nvSpPr>
          <p:cNvPr id="6" name="Footer Placeholder 5">
            <a:extLst>
              <a:ext uri="{FF2B5EF4-FFF2-40B4-BE49-F238E27FC236}">
                <a16:creationId xmlns:a16="http://schemas.microsoft.com/office/drawing/2014/main" id="{A96E86A8-B120-8105-BFF1-9EDDDCF0EB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862719-E514-8143-F956-7D959F9F2EF8}"/>
              </a:ext>
            </a:extLst>
          </p:cNvPr>
          <p:cNvSpPr>
            <a:spLocks noGrp="1"/>
          </p:cNvSpPr>
          <p:nvPr>
            <p:ph type="sldNum" sz="quarter" idx="12"/>
          </p:nvPr>
        </p:nvSpPr>
        <p:spPr/>
        <p:txBody>
          <a:bodyPr/>
          <a:lstStyle/>
          <a:p>
            <a:fld id="{5C9B2E89-06F3-4E3C-BDA7-BC1728E450CD}" type="slidenum">
              <a:rPr lang="en-GB" smtClean="0"/>
              <a:t>‹#›</a:t>
            </a:fld>
            <a:endParaRPr lang="en-GB"/>
          </a:p>
        </p:txBody>
      </p:sp>
    </p:spTree>
    <p:extLst>
      <p:ext uri="{BB962C8B-B14F-4D97-AF65-F5344CB8AC3E}">
        <p14:creationId xmlns:p14="http://schemas.microsoft.com/office/powerpoint/2010/main" val="363471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38A520-ECD8-4442-F088-92E0F0C63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362DFF-40FD-6E49-C334-B5DCF978D9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6091EC-A1B9-FAD7-BFDD-4A65717054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49BD256-195E-403E-9611-16098E01E3B0}" type="datetimeFigureOut">
              <a:rPr lang="en-GB" smtClean="0"/>
              <a:t>10/07/2026</a:t>
            </a:fld>
            <a:endParaRPr lang="en-GB"/>
          </a:p>
        </p:txBody>
      </p:sp>
      <p:sp>
        <p:nvSpPr>
          <p:cNvPr id="5" name="Footer Placeholder 4">
            <a:extLst>
              <a:ext uri="{FF2B5EF4-FFF2-40B4-BE49-F238E27FC236}">
                <a16:creationId xmlns:a16="http://schemas.microsoft.com/office/drawing/2014/main" id="{C7CF0152-4F7C-3F3B-2CDA-29BA14F031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5745A3A-1D7D-53F0-EB4B-94CF5FF788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9B2E89-06F3-4E3C-BDA7-BC1728E450CD}" type="slidenum">
              <a:rPr lang="en-GB" smtClean="0"/>
              <a:t>‹#›</a:t>
            </a:fld>
            <a:endParaRPr lang="en-GB"/>
          </a:p>
        </p:txBody>
      </p:sp>
    </p:spTree>
    <p:extLst>
      <p:ext uri="{BB962C8B-B14F-4D97-AF65-F5344CB8AC3E}">
        <p14:creationId xmlns:p14="http://schemas.microsoft.com/office/powerpoint/2010/main" val="2493300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34BAA-4DC2-7E37-684B-22D1F883FD4D}"/>
              </a:ext>
            </a:extLst>
          </p:cNvPr>
          <p:cNvSpPr>
            <a:spLocks noGrp="1"/>
          </p:cNvSpPr>
          <p:nvPr>
            <p:ph type="ctrTitle"/>
          </p:nvPr>
        </p:nvSpPr>
        <p:spPr>
          <a:xfrm>
            <a:off x="330200" y="309563"/>
            <a:ext cx="11531600" cy="1655762"/>
          </a:xfrm>
        </p:spPr>
        <p:txBody>
          <a:bodyPr anchor="t">
            <a:normAutofit/>
          </a:bodyPr>
          <a:lstStyle/>
          <a:p>
            <a:pPr>
              <a:spcAft>
                <a:spcPts val="1000"/>
              </a:spcAft>
            </a:pPr>
            <a:r>
              <a:rPr lang="en-US" sz="3200" b="1" dirty="0">
                <a:solidFill>
                  <a:srgbClr val="1F1F1F"/>
                </a:solidFill>
                <a:effectLst/>
                <a:latin typeface="Georgia" panose="02040502050405020303" pitchFamily="18" charset="0"/>
                <a:ea typeface="Georgia" panose="02040502050405020303" pitchFamily="18" charset="0"/>
                <a:cs typeface="Georgia" panose="02040502050405020303" pitchFamily="18" charset="0"/>
              </a:rPr>
              <a:t>Opportunities and Options in Agricultural Value Chains</a:t>
            </a:r>
            <a:br>
              <a:rPr lang="en-GB" sz="3200" dirty="0">
                <a:effectLst/>
                <a:latin typeface="Times New Roman" panose="02020603050405020304" pitchFamily="18" charset="0"/>
                <a:ea typeface="Times New Roman" panose="02020603050405020304" pitchFamily="18" charset="0"/>
              </a:rPr>
            </a:br>
            <a:r>
              <a:rPr lang="en-US" sz="3200" i="1" dirty="0">
                <a:solidFill>
                  <a:srgbClr val="5B4A17"/>
                </a:solidFill>
                <a:effectLst/>
                <a:latin typeface="Georgia" panose="02040502050405020303" pitchFamily="18" charset="0"/>
                <a:ea typeface="Georgia" panose="02040502050405020303" pitchFamily="18" charset="0"/>
                <a:cs typeface="Georgia" panose="02040502050405020303" pitchFamily="18" charset="0"/>
              </a:rPr>
              <a:t>Finding Your Place — With or Without Owning a Farm</a:t>
            </a:r>
            <a:r>
              <a:rPr lang="en-US" sz="3200" dirty="0">
                <a:effectLst/>
                <a:latin typeface="Times New Roman" panose="02020603050405020304" pitchFamily="18" charset="0"/>
                <a:ea typeface="Times New Roman" panose="02020603050405020304" pitchFamily="18" charset="0"/>
              </a:rPr>
              <a:t> </a:t>
            </a:r>
            <a:endParaRPr lang="en-GB" sz="8800" dirty="0"/>
          </a:p>
        </p:txBody>
      </p:sp>
      <p:sp>
        <p:nvSpPr>
          <p:cNvPr id="3" name="Subtitle 2">
            <a:extLst>
              <a:ext uri="{FF2B5EF4-FFF2-40B4-BE49-F238E27FC236}">
                <a16:creationId xmlns:a16="http://schemas.microsoft.com/office/drawing/2014/main" id="{292F62A0-4E47-E434-0E2C-E01E0A7496FC}"/>
              </a:ext>
            </a:extLst>
          </p:cNvPr>
          <p:cNvSpPr>
            <a:spLocks noGrp="1"/>
          </p:cNvSpPr>
          <p:nvPr>
            <p:ph type="subTitle" idx="1"/>
          </p:nvPr>
        </p:nvSpPr>
        <p:spPr>
          <a:xfrm>
            <a:off x="619760" y="2372677"/>
            <a:ext cx="11064240" cy="4175759"/>
          </a:xfrm>
        </p:spPr>
        <p:txBody>
          <a:bodyPr>
            <a:noAutofit/>
          </a:bodyPr>
          <a:lstStyle/>
          <a:p>
            <a:pPr algn="ctr">
              <a:spcAft>
                <a:spcPts val="600"/>
              </a:spcAft>
            </a:pPr>
            <a:r>
              <a:rPr lang="en-US" sz="2800" dirty="0">
                <a:effectLst/>
                <a:latin typeface="Times New Roman" panose="02020603050405020304" pitchFamily="18" charset="0"/>
                <a:ea typeface="Times New Roman" panose="02020603050405020304" pitchFamily="18" charset="0"/>
              </a:rPr>
              <a:t> </a:t>
            </a:r>
            <a:endParaRPr lang="en-GB" sz="2800" dirty="0">
              <a:effectLst/>
              <a:latin typeface="Times New Roman" panose="02020603050405020304" pitchFamily="18" charset="0"/>
              <a:ea typeface="Times New Roman" panose="02020603050405020304" pitchFamily="18" charset="0"/>
            </a:endParaRPr>
          </a:p>
          <a:p>
            <a:pPr algn="ctr">
              <a:spcAft>
                <a:spcPts val="300"/>
              </a:spcAft>
            </a:pPr>
            <a:r>
              <a:rPr lang="en-US" sz="4400" dirty="0">
                <a:solidFill>
                  <a:srgbClr val="1F1F1F"/>
                </a:solidFill>
                <a:effectLst/>
                <a:latin typeface="Georgia" panose="02040502050405020303" pitchFamily="18" charset="0"/>
                <a:ea typeface="Georgia" panose="02040502050405020303" pitchFamily="18" charset="0"/>
                <a:cs typeface="Georgia" panose="02040502050405020303" pitchFamily="18" charset="0"/>
              </a:rPr>
              <a:t>Delivered by </a:t>
            </a:r>
            <a:r>
              <a:rPr lang="en-US" sz="4400" dirty="0" err="1">
                <a:solidFill>
                  <a:srgbClr val="1F1F1F"/>
                </a:solidFill>
                <a:effectLst/>
                <a:latin typeface="Georgia" panose="02040502050405020303" pitchFamily="18" charset="0"/>
                <a:ea typeface="Georgia" panose="02040502050405020303" pitchFamily="18" charset="0"/>
                <a:cs typeface="Georgia" panose="02040502050405020303" pitchFamily="18" charset="0"/>
              </a:rPr>
              <a:t>Africanfarmer</a:t>
            </a:r>
            <a:r>
              <a:rPr lang="en-US" sz="4400" dirty="0">
                <a:solidFill>
                  <a:srgbClr val="1F1F1F"/>
                </a:solidFill>
                <a:effectLst/>
                <a:latin typeface="Georgia" panose="02040502050405020303" pitchFamily="18" charset="0"/>
                <a:ea typeface="Georgia" panose="02040502050405020303" pitchFamily="18" charset="0"/>
                <a:cs typeface="Georgia" panose="02040502050405020303" pitchFamily="18" charset="0"/>
              </a:rPr>
              <a:t> </a:t>
            </a:r>
            <a:r>
              <a:rPr lang="en-US" sz="4400" dirty="0" err="1">
                <a:solidFill>
                  <a:srgbClr val="1F1F1F"/>
                </a:solidFill>
                <a:effectLst/>
                <a:latin typeface="Georgia" panose="02040502050405020303" pitchFamily="18" charset="0"/>
                <a:ea typeface="Georgia" panose="02040502050405020303" pitchFamily="18" charset="0"/>
                <a:cs typeface="Georgia" panose="02040502050405020303" pitchFamily="18" charset="0"/>
              </a:rPr>
              <a:t>Mogaji</a:t>
            </a:r>
            <a:endParaRPr lang="en-GB" sz="2800" dirty="0">
              <a:effectLst/>
              <a:latin typeface="Times New Roman" panose="02020603050405020304" pitchFamily="18" charset="0"/>
              <a:ea typeface="Times New Roman" panose="02020603050405020304" pitchFamily="18" charset="0"/>
            </a:endParaRPr>
          </a:p>
          <a:p>
            <a:pPr algn="ctr">
              <a:spcAft>
                <a:spcPts val="2400"/>
              </a:spcAft>
            </a:pPr>
            <a:r>
              <a:rPr lang="en-US" sz="2800" i="1" dirty="0">
                <a:solidFill>
                  <a:srgbClr val="5B4A17"/>
                </a:solidFill>
                <a:effectLst/>
                <a:latin typeface="Georgia" panose="02040502050405020303" pitchFamily="18" charset="0"/>
                <a:ea typeface="Georgia" panose="02040502050405020303" pitchFamily="18" charset="0"/>
                <a:cs typeface="Georgia" panose="02040502050405020303" pitchFamily="18" charset="0"/>
              </a:rPr>
              <a:t>Agribusiness Turnaround Expert and Value-Chain Consultant</a:t>
            </a:r>
            <a:endParaRPr lang="en-GB" sz="2800" dirty="0">
              <a:effectLst/>
              <a:latin typeface="Times New Roman" panose="02020603050405020304" pitchFamily="18" charset="0"/>
              <a:ea typeface="Times New Roman" panose="02020603050405020304" pitchFamily="18" charset="0"/>
            </a:endParaRPr>
          </a:p>
          <a:p>
            <a:pPr algn="ctr"/>
            <a:r>
              <a:rPr lang="en-US" dirty="0">
                <a:solidFill>
                  <a:srgbClr val="8C6D1F"/>
                </a:solidFill>
                <a:effectLst/>
                <a:latin typeface="Georgia" panose="02040502050405020303" pitchFamily="18" charset="0"/>
                <a:ea typeface="Georgia" panose="02040502050405020303" pitchFamily="18" charset="0"/>
                <a:cs typeface="Georgia" panose="02040502050405020303" pitchFamily="18" charset="0"/>
              </a:rPr>
              <a:t>Organized by The Redeemed Christian Church of God, Region 59, CSR Team,</a:t>
            </a:r>
            <a:endParaRPr lang="en-GB" sz="2800" dirty="0">
              <a:effectLst/>
              <a:latin typeface="Times New Roman" panose="02020603050405020304" pitchFamily="18" charset="0"/>
              <a:ea typeface="Times New Roman" panose="02020603050405020304" pitchFamily="18" charset="0"/>
            </a:endParaRPr>
          </a:p>
          <a:p>
            <a:pPr algn="ctr"/>
            <a:r>
              <a:rPr lang="en-US" dirty="0">
                <a:solidFill>
                  <a:srgbClr val="8C6D1F"/>
                </a:solidFill>
                <a:effectLst/>
                <a:latin typeface="Georgia" panose="02040502050405020303" pitchFamily="18" charset="0"/>
                <a:ea typeface="Georgia" panose="02040502050405020303" pitchFamily="18" charset="0"/>
                <a:cs typeface="Georgia" panose="02040502050405020303" pitchFamily="18" charset="0"/>
              </a:rPr>
              <a:t>in conjunction with RCCG Victory Chapel — My Father's House, Magodo</a:t>
            </a:r>
            <a:endParaRPr lang="en-GB" sz="2800" dirty="0">
              <a:effectLst/>
              <a:latin typeface="Times New Roman" panose="02020603050405020304" pitchFamily="18" charset="0"/>
              <a:ea typeface="Times New Roman" panose="02020603050405020304" pitchFamily="18" charset="0"/>
            </a:endParaRPr>
          </a:p>
          <a:p>
            <a:br>
              <a:rPr lang="en-US" sz="2800" dirty="0">
                <a:effectLst/>
                <a:latin typeface="Times New Roman" panose="02020603050405020304" pitchFamily="18" charset="0"/>
                <a:ea typeface="Times New Roman" panose="02020603050405020304" pitchFamily="18" charset="0"/>
              </a:rPr>
            </a:br>
            <a:endParaRPr lang="en-GB" dirty="0"/>
          </a:p>
        </p:txBody>
      </p:sp>
      <p:cxnSp>
        <p:nvCxnSpPr>
          <p:cNvPr id="9" name="Straight Connector 8">
            <a:extLst>
              <a:ext uri="{FF2B5EF4-FFF2-40B4-BE49-F238E27FC236}">
                <a16:creationId xmlns:a16="http://schemas.microsoft.com/office/drawing/2014/main" id="{1F5E0A88-B328-47EC-1F17-85E04C003971}"/>
              </a:ext>
            </a:extLst>
          </p:cNvPr>
          <p:cNvCxnSpPr/>
          <p:nvPr/>
        </p:nvCxnSpPr>
        <p:spPr>
          <a:xfrm>
            <a:off x="330200" y="2042160"/>
            <a:ext cx="11628120" cy="0"/>
          </a:xfrm>
          <a:prstGeom prst="line">
            <a:avLst/>
          </a:prstGeom>
          <a:ln>
            <a:solidFill>
              <a:srgbClr val="9966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05832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5C810-912C-7AED-BE91-508268BC0622}"/>
              </a:ext>
            </a:extLst>
          </p:cNvPr>
          <p:cNvSpPr>
            <a:spLocks noGrp="1"/>
          </p:cNvSpPr>
          <p:nvPr>
            <p:ph type="title"/>
          </p:nvPr>
        </p:nvSpPr>
        <p:spPr>
          <a:xfrm>
            <a:off x="121920" y="71120"/>
            <a:ext cx="11917680" cy="6695439"/>
          </a:xfrm>
        </p:spPr>
        <p:txBody>
          <a:bodyPr anchor="t">
            <a:noAutofit/>
          </a:bodyPr>
          <a:lstStyle/>
          <a:p>
            <a:pPr>
              <a:spcAft>
                <a:spcPts val="600"/>
              </a:spcAft>
            </a:pPr>
            <a:r>
              <a:rPr lang="en-US" sz="2800" b="1" dirty="0">
                <a:solidFill>
                  <a:srgbClr val="1F1F1F"/>
                </a:solidFill>
                <a:effectLst/>
                <a:latin typeface="Arial" panose="020B0604020202020204" pitchFamily="34" charset="0"/>
                <a:ea typeface="Georgia" panose="02040502050405020303" pitchFamily="18" charset="0"/>
                <a:cs typeface="Arial" panose="020B0604020202020204" pitchFamily="34" charset="0"/>
              </a:rPr>
              <a:t>Opportunities and Options in Agricultural Value Chains</a:t>
            </a:r>
            <a:br>
              <a:rPr lang="en-GB" sz="2000" dirty="0">
                <a:effectLst/>
                <a:latin typeface="Arial" panose="020B0604020202020204" pitchFamily="34" charset="0"/>
                <a:ea typeface="Times New Roman" panose="02020603050405020304" pitchFamily="18" charset="0"/>
                <a:cs typeface="Arial" panose="020B0604020202020204" pitchFamily="34" charset="0"/>
              </a:rPr>
            </a:br>
            <a:r>
              <a:rPr lang="en-US" sz="2000" i="1" dirty="0">
                <a:solidFill>
                  <a:srgbClr val="5B4A17"/>
                </a:solidFill>
                <a:effectLst/>
                <a:latin typeface="Arial" panose="020B0604020202020204" pitchFamily="34" charset="0"/>
                <a:ea typeface="Georgia" panose="02040502050405020303" pitchFamily="18" charset="0"/>
                <a:cs typeface="Arial" panose="020B0604020202020204" pitchFamily="34" charset="0"/>
              </a:rPr>
              <a:t>Finding Your Place — With or Without Owning a Farm</a:t>
            </a:r>
            <a:br>
              <a:rPr lang="en-GB"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solidFill>
                  <a:srgbClr val="8C6D1F"/>
                </a:solidFill>
                <a:effectLst/>
                <a:latin typeface="Arial" panose="020B0604020202020204" pitchFamily="34" charset="0"/>
                <a:ea typeface="Georgia" panose="02040502050405020303" pitchFamily="18" charset="0"/>
                <a:cs typeface="Arial" panose="020B0604020202020204" pitchFamily="34" charset="0"/>
              </a:rPr>
              <a:t>Delivered by </a:t>
            </a:r>
            <a:r>
              <a:rPr lang="en-US" sz="2000" dirty="0" err="1">
                <a:solidFill>
                  <a:srgbClr val="8C6D1F"/>
                </a:solidFill>
                <a:effectLst/>
                <a:latin typeface="Arial" panose="020B0604020202020204" pitchFamily="34" charset="0"/>
                <a:ea typeface="Georgia" panose="02040502050405020303" pitchFamily="18" charset="0"/>
                <a:cs typeface="Arial" panose="020B0604020202020204" pitchFamily="34" charset="0"/>
              </a:rPr>
              <a:t>Africanfarmer</a:t>
            </a:r>
            <a:r>
              <a:rPr lang="en-US" sz="2000" dirty="0">
                <a:solidFill>
                  <a:srgbClr val="8C6D1F"/>
                </a:solidFill>
                <a:effectLst/>
                <a:latin typeface="Arial" panose="020B0604020202020204" pitchFamily="34" charset="0"/>
                <a:ea typeface="Georgia" panose="02040502050405020303" pitchFamily="18" charset="0"/>
                <a:cs typeface="Arial" panose="020B0604020202020204" pitchFamily="34" charset="0"/>
              </a:rPr>
              <a:t> </a:t>
            </a:r>
            <a:r>
              <a:rPr lang="en-US" sz="2000" dirty="0" err="1">
                <a:solidFill>
                  <a:srgbClr val="8C6D1F"/>
                </a:solidFill>
                <a:effectLst/>
                <a:latin typeface="Arial" panose="020B0604020202020204" pitchFamily="34" charset="0"/>
                <a:ea typeface="Georgia" panose="02040502050405020303" pitchFamily="18" charset="0"/>
                <a:cs typeface="Arial" panose="020B0604020202020204" pitchFamily="34" charset="0"/>
              </a:rPr>
              <a:t>Mogaji</a:t>
            </a:r>
            <a:r>
              <a:rPr lang="en-US" sz="2000" dirty="0">
                <a:effectLst/>
                <a:latin typeface="Arial" panose="020B0604020202020204" pitchFamily="34" charset="0"/>
                <a:ea typeface="Times New Roman" panose="02020603050405020304" pitchFamily="18" charset="0"/>
                <a:cs typeface="Arial" panose="020B0604020202020204" pitchFamily="34" charset="0"/>
              </a:rPr>
              <a:t> </a:t>
            </a:r>
            <a:r>
              <a:rPr lang="en-US" sz="2000" dirty="0">
                <a:solidFill>
                  <a:srgbClr val="8C6D1F"/>
                </a:solidFill>
                <a:effectLst/>
                <a:latin typeface="Arial" panose="020B0604020202020204" pitchFamily="34" charset="0"/>
                <a:ea typeface="Georgia" panose="02040502050405020303" pitchFamily="18" charset="0"/>
                <a:cs typeface="Arial" panose="020B0604020202020204" pitchFamily="34" charset="0"/>
              </a:rPr>
              <a:t>Empowerment</a:t>
            </a:r>
            <a:r>
              <a:rPr lang="en-US" sz="2000" dirty="0">
                <a:effectLst/>
                <a:latin typeface="Arial" panose="020B0604020202020204" pitchFamily="34" charset="0"/>
                <a:ea typeface="Times New Roman" panose="02020603050405020304" pitchFamily="18" charset="0"/>
                <a:cs typeface="Arial" panose="020B0604020202020204" pitchFamily="34" charset="0"/>
              </a:rPr>
              <a:t> </a:t>
            </a:r>
            <a:r>
              <a:rPr lang="en-US" sz="2000" dirty="0">
                <a:solidFill>
                  <a:srgbClr val="8C6D1F"/>
                </a:solidFill>
                <a:effectLst/>
                <a:latin typeface="Arial" panose="020B0604020202020204" pitchFamily="34" charset="0"/>
                <a:ea typeface="Georgia" panose="02040502050405020303" pitchFamily="18" charset="0"/>
                <a:cs typeface="Arial" panose="020B0604020202020204" pitchFamily="34" charset="0"/>
              </a:rPr>
              <a:t>for the</a:t>
            </a:r>
            <a:br>
              <a:rPr lang="en-US" sz="2000" dirty="0">
                <a:solidFill>
                  <a:srgbClr val="8C6D1F"/>
                </a:solidFill>
                <a:effectLst/>
                <a:latin typeface="Arial" panose="020B0604020202020204" pitchFamily="34" charset="0"/>
                <a:ea typeface="Georgia" panose="02040502050405020303" pitchFamily="18" charset="0"/>
                <a:cs typeface="Arial" panose="020B0604020202020204" pitchFamily="34" charset="0"/>
              </a:rPr>
            </a:br>
            <a:br>
              <a:rPr lang="en-GB"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effectLst/>
                <a:latin typeface="Arial" panose="020B0604020202020204" pitchFamily="34" charset="0"/>
                <a:ea typeface="Georgia" panose="02040502050405020303" pitchFamily="18" charset="0"/>
                <a:cs typeface="Arial" panose="020B0604020202020204" pitchFamily="34" charset="0"/>
              </a:rPr>
              <a:t>Distinguished guests, church leaders, industry captains, professionals, retirees, young people, ladies and gentlemen — it is a privilege to stand before you at this year's Empowerment Seminar. I am grateful to the organizers for the opportunity to speak on a subject that touches every one of us, regardless of profession, age, background, or financial status.</a:t>
            </a:r>
            <a:br>
              <a:rPr lang="en-GB"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effectLst/>
                <a:latin typeface="Arial" panose="020B0604020202020204" pitchFamily="34" charset="0"/>
                <a:ea typeface="Georgia" panose="02040502050405020303" pitchFamily="18" charset="0"/>
                <a:cs typeface="Arial" panose="020B0604020202020204" pitchFamily="34" charset="0"/>
              </a:rPr>
              <a:t>Let me begin with a simple question. Who ate today? I believe almost every hand in this room would go up. Now let me ask another. Who produced everything you ate today? Before you answer, consider this: did you ask whether that person was Yoruba, Hausa, Igbo, </a:t>
            </a:r>
            <a:r>
              <a:rPr lang="en-US" sz="2000" dirty="0" err="1">
                <a:effectLst/>
                <a:latin typeface="Arial" panose="020B0604020202020204" pitchFamily="34" charset="0"/>
                <a:ea typeface="Georgia" panose="02040502050405020303" pitchFamily="18" charset="0"/>
                <a:cs typeface="Arial" panose="020B0604020202020204" pitchFamily="34" charset="0"/>
              </a:rPr>
              <a:t>Efik</a:t>
            </a:r>
            <a:r>
              <a:rPr lang="en-US" sz="2000" dirty="0">
                <a:effectLst/>
                <a:latin typeface="Arial" panose="020B0604020202020204" pitchFamily="34" charset="0"/>
                <a:ea typeface="Georgia" panose="02040502050405020303" pitchFamily="18" charset="0"/>
                <a:cs typeface="Arial" panose="020B0604020202020204" pitchFamily="34" charset="0"/>
              </a:rPr>
              <a:t>, </a:t>
            </a:r>
            <a:r>
              <a:rPr lang="en-US" sz="2000" dirty="0" err="1">
                <a:effectLst/>
                <a:latin typeface="Arial" panose="020B0604020202020204" pitchFamily="34" charset="0"/>
                <a:ea typeface="Georgia" panose="02040502050405020303" pitchFamily="18" charset="0"/>
                <a:cs typeface="Arial" panose="020B0604020202020204" pitchFamily="34" charset="0"/>
              </a:rPr>
              <a:t>Tiv</a:t>
            </a:r>
            <a:r>
              <a:rPr lang="en-US" sz="2000" dirty="0">
                <a:effectLst/>
                <a:latin typeface="Arial" panose="020B0604020202020204" pitchFamily="34" charset="0"/>
                <a:ea typeface="Georgia" panose="02040502050405020303" pitchFamily="18" charset="0"/>
                <a:cs typeface="Arial" panose="020B0604020202020204" pitchFamily="34" charset="0"/>
              </a:rPr>
              <a:t>, or Fulani? Did you ask whether they were Christian or Muslim, or whether they lived in Lagos, Kano, Benue, or Oyo? Of course not. The only thing that mattered was that someone, somewhere, produced the food that found its way to your table. Food has no tribe, no religion, no political party. It is one of the greatest forces that unites humanity, and that is why agriculture is far bigger than most of us imagine.</a:t>
            </a:r>
            <a:br>
              <a:rPr lang="en-GB"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effectLst/>
                <a:latin typeface="Arial" panose="020B0604020202020204" pitchFamily="34" charset="0"/>
                <a:ea typeface="Georgia" panose="02040502050405020303" pitchFamily="18" charset="0"/>
                <a:cs typeface="Arial" panose="020B0604020202020204" pitchFamily="34" charset="0"/>
              </a:rPr>
              <a:t>When many Nigerians hear the word "agriculture," they picture someone with a cutlass on a farm, planting maize or cassava, or rearing poultry. That picture is incomplete. Agriculture is a vast economic ecosystem that creates opportunity for farmers, processors, transporters, engineers, accountants, software developers, bankers, marketers, researchers, educators, and investors alike. It is not simply about growing food — it is about creating value, solving problems, and meeting one of humanity's most fundamental needs. Every nation that built a strong economy did so, in part, by investing in food production, value addition, and the systems that move food from farm to table. Nigeria, with a growing population and expanding cities, is no exception — and every one of these pressures is also an extraordinary opportunity for those willing to think differently.</a:t>
            </a:r>
            <a:endParaRPr lang="en-GB" sz="2000" dirty="0">
              <a:latin typeface="Arial" panose="020B0604020202020204" pitchFamily="34" charset="0"/>
              <a:cs typeface="Arial" panose="020B0604020202020204" pitchFamily="34" charset="0"/>
            </a:endParaRPr>
          </a:p>
        </p:txBody>
      </p:sp>
      <p:cxnSp>
        <p:nvCxnSpPr>
          <p:cNvPr id="6" name="Straight Connector 5">
            <a:extLst>
              <a:ext uri="{FF2B5EF4-FFF2-40B4-BE49-F238E27FC236}">
                <a16:creationId xmlns:a16="http://schemas.microsoft.com/office/drawing/2014/main" id="{ADD9EAC8-E752-9F4A-9F4B-5DB6BC66D27F}"/>
              </a:ext>
            </a:extLst>
          </p:cNvPr>
          <p:cNvCxnSpPr/>
          <p:nvPr/>
        </p:nvCxnSpPr>
        <p:spPr>
          <a:xfrm>
            <a:off x="121920" y="1127760"/>
            <a:ext cx="11917680" cy="0"/>
          </a:xfrm>
          <a:prstGeom prst="line">
            <a:avLst/>
          </a:prstGeom>
          <a:ln>
            <a:solidFill>
              <a:srgbClr val="9966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7616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567F7-DB38-140C-B21E-DFBA375A59AD}"/>
              </a:ext>
            </a:extLst>
          </p:cNvPr>
          <p:cNvSpPr>
            <a:spLocks noGrp="1"/>
          </p:cNvSpPr>
          <p:nvPr>
            <p:ph type="title"/>
          </p:nvPr>
        </p:nvSpPr>
        <p:spPr>
          <a:xfrm>
            <a:off x="101600" y="91441"/>
            <a:ext cx="11998960" cy="6654800"/>
          </a:xfrm>
        </p:spPr>
        <p:txBody>
          <a:bodyPr anchor="t">
            <a:normAutofit fontScale="90000"/>
          </a:bodyPr>
          <a:lstStyle/>
          <a:p>
            <a:r>
              <a:rPr lang="en-GB" sz="2200" dirty="0">
                <a:solidFill>
                  <a:srgbClr val="996600"/>
                </a:solidFill>
                <a:latin typeface="Arial" panose="020B0604020202020204" pitchFamily="34" charset="0"/>
                <a:cs typeface="Arial" panose="020B0604020202020204" pitchFamily="34" charset="0"/>
              </a:rPr>
              <a:t>"People do not make money simply because they farm. People make money because they solve problems.“</a:t>
            </a:r>
            <a:br>
              <a:rPr lang="en-GB" sz="2700" dirty="0">
                <a:solidFill>
                  <a:srgbClr val="996600"/>
                </a:solidFill>
                <a:latin typeface="Arial" panose="020B0604020202020204" pitchFamily="34" charset="0"/>
                <a:cs typeface="Arial" panose="020B0604020202020204" pitchFamily="34" charset="0"/>
              </a:rPr>
            </a:br>
            <a:br>
              <a:rPr lang="en-GB" sz="13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Every shortage is a problem waiting for a solution. Every delay is a business opportunity. Every inefficiency is an invitation to innovate. The future of agriculture does not belong only to those who own land — it belongs to those who can identify problems, build partnerships, and add value anywhere along the chain. Whether you are a student seeking direction, a graduate searching for opportunity, a professional seeking additional income, a retiree looking for a meaningful investment, or a business leader exploring new markets — there is a place for you in agriculture. The question is no longer whether opportunities exist. The question is: where is your place in the agricultural value chain?</a:t>
            </a:r>
            <a:br>
              <a:rPr lang="en-GB" sz="2000" dirty="0">
                <a:latin typeface="Arial" panose="020B0604020202020204" pitchFamily="34" charset="0"/>
                <a:cs typeface="Arial" panose="020B0604020202020204" pitchFamily="34" charset="0"/>
              </a:rPr>
            </a:b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There has probably never been a better time to look at agriculture differently than now. Over the past year, nearly every Nigerian family has felt the weight of rising food prices. For a household, this is painful. But for an entrepreneur, it is also a signal, it tells us that demand exceeds supply, and wherever demand exceeds supply, opportunity follows. When farmers cannot access quality seeds, there is an opening for seed companies. When fertilizer is scarce, there is an opening for input suppliers. When harvests spoil before reaching market, there is an opening for cold storage and logistics. When processors cannot source enough raw material, there is an opening for organized farmer groups and aggregators. When consumers cannot afford imports, there is an opening for entrepreneurs to build quality local alternatives. Every gap in our food system is an invitation to build a business — so rather than dwelling on the problem, ask a better question: who is already making money by solving this? That question alone changes how you see the world. You stop complaining. You start observing. You begin to notice opportunity where others see only obstacles.</a:t>
            </a:r>
            <a:br>
              <a:rPr lang="en-GB" sz="2000" dirty="0">
                <a:latin typeface="Arial" panose="020B0604020202020204" pitchFamily="34" charset="0"/>
                <a:cs typeface="Arial" panose="020B0604020202020204" pitchFamily="34" charset="0"/>
              </a:rPr>
            </a:b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Nigeria's agricultural sector is among the largest in Africa. It feeds millions, sustains millions of livelihoods, and supplies industries that produce food, beverages, feed, pharmaceuticals, and textiles. Yet enormous gaps remain — we still import what we could produce locally, processors still struggle for raw materials, and post-harvest losses remain high for want of storage and transport. These gaps are not signs of </a:t>
            </a:r>
          </a:p>
        </p:txBody>
      </p:sp>
      <p:cxnSp>
        <p:nvCxnSpPr>
          <p:cNvPr id="4" name="Straight Connector 3">
            <a:extLst>
              <a:ext uri="{FF2B5EF4-FFF2-40B4-BE49-F238E27FC236}">
                <a16:creationId xmlns:a16="http://schemas.microsoft.com/office/drawing/2014/main" id="{7FB7F477-1844-6166-1854-7677CEC9B0C2}"/>
              </a:ext>
            </a:extLst>
          </p:cNvPr>
          <p:cNvCxnSpPr/>
          <p:nvPr/>
        </p:nvCxnSpPr>
        <p:spPr>
          <a:xfrm>
            <a:off x="101600" y="751840"/>
            <a:ext cx="11633200" cy="0"/>
          </a:xfrm>
          <a:prstGeom prst="line">
            <a:avLst/>
          </a:prstGeom>
          <a:ln>
            <a:solidFill>
              <a:srgbClr val="996600"/>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23690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93E79-CB45-5208-9666-CF1ECF11DE85}"/>
              </a:ext>
            </a:extLst>
          </p:cNvPr>
          <p:cNvSpPr>
            <a:spLocks noGrp="1"/>
          </p:cNvSpPr>
          <p:nvPr>
            <p:ph type="title"/>
          </p:nvPr>
        </p:nvSpPr>
        <p:spPr>
          <a:xfrm>
            <a:off x="101600" y="71121"/>
            <a:ext cx="11998960" cy="6786880"/>
          </a:xfrm>
        </p:spPr>
        <p:txBody>
          <a:bodyPr anchor="t">
            <a:noAutofit/>
          </a:bodyPr>
          <a:lstStyle/>
          <a:p>
            <a:r>
              <a:rPr lang="en-GB" sz="1900" dirty="0"/>
              <a:t>failure; they are signs that there is still room to build, to employ, and to prosper. One of the greatest mistakes we make is assuming agriculture is only for those who own large farms. Many of the most successful agricultural businesses today own no farmland at all. Some supply inputs. Some process food. Some transport produce. Some build digital platforms. Some finance, manufacture, train, or simply connect buyers with sellers — and every one of them earns income because they solve a problem somewhere in the value chain. Agriculture, understood this way, is not merely an industry. It is an opportunity economy, and the real question is not whether opportunities exist, but whether we have trained ourselves to see them.</a:t>
            </a:r>
            <a:br>
              <a:rPr lang="en-GB" sz="1900" dirty="0"/>
            </a:br>
            <a:br>
              <a:rPr lang="en-GB" sz="1900" dirty="0"/>
            </a:br>
            <a:r>
              <a:rPr lang="en-GB" sz="1900" dirty="0"/>
              <a:t>One of the biggest misconceptions about agriculture is that there is only one way in. Many believe that without farmland, they have no place in the sector — but agriculture offers opportunity before production, during production, and long after harvest. Picture agriculture as a great building with many doors. Most people spend their lives trying to enter through only one — the farm. But there are at least ten doors, and each one leads somewhere</a:t>
            </a:r>
            <a:br>
              <a:rPr lang="en-GB" sz="1900" dirty="0"/>
            </a:br>
            <a:r>
              <a:rPr lang="en-GB" sz="1900" dirty="0"/>
              <a:t>.</a:t>
            </a:r>
            <a:br>
              <a:rPr lang="en-GB" sz="1900" dirty="0"/>
            </a:br>
            <a:r>
              <a:rPr lang="en-GB" sz="1900" dirty="0"/>
              <a:t>The first is production itself — growing crops, raising livestock, fish or poultry farming — the door most people already know, though success here begins not with "what can I produce?" but with "what does the market need, and who is ready to buy?" The second is input supply: every farmer depends on seed, fertilizer, feed, irrigation equipment, and crop protection, and an entire network of businesses builds wealth simply by helping farmers succeed. The third is mechanization and agricultural services — tractor hiring, land preparation, drone spraying, equipment maintenance — a door especially suited to engineers and technicians who would rather build access than own the machine. The fourth, and perhaps the richest, is processing and value addition. Take maize: one person harvests it, another roasts it by the roadside, another mills it into pap, another turns it into flour, oil, starch, feed, or breakfast cereal. The crop stays the same; the opportunities multiply. The more value you add, the greater your earning potential.</a:t>
            </a:r>
            <a:br>
              <a:rPr lang="en-GB" sz="1900" dirty="0"/>
            </a:br>
            <a:br>
              <a:rPr lang="en-GB" sz="1900" dirty="0"/>
            </a:br>
            <a:r>
              <a:rPr lang="en-GB" sz="1900" dirty="0"/>
              <a:t>The fifth door is storage and aggregation — food is often not scarce but simply unavailable where and when it is needed, and warehouses, cold rooms, and aggregation centres are businesses waiting to be built. The sixth is logistics and distribution, because food has little value until it reaches the consumer, and </a:t>
            </a:r>
          </a:p>
        </p:txBody>
      </p:sp>
    </p:spTree>
    <p:extLst>
      <p:ext uri="{BB962C8B-B14F-4D97-AF65-F5344CB8AC3E}">
        <p14:creationId xmlns:p14="http://schemas.microsoft.com/office/powerpoint/2010/main" val="4182335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6F830-75C3-30C8-6E6D-0CF6BB8BF62D}"/>
              </a:ext>
            </a:extLst>
          </p:cNvPr>
          <p:cNvSpPr>
            <a:spLocks noGrp="1"/>
          </p:cNvSpPr>
          <p:nvPr>
            <p:ph type="title"/>
          </p:nvPr>
        </p:nvSpPr>
        <p:spPr>
          <a:xfrm>
            <a:off x="101600" y="91441"/>
            <a:ext cx="11988800" cy="6644640"/>
          </a:xfrm>
        </p:spPr>
        <p:txBody>
          <a:bodyPr anchor="t">
            <a:noAutofit/>
          </a:bodyPr>
          <a:lstStyle/>
          <a:p>
            <a:r>
              <a:rPr lang="en-GB" sz="1800" dirty="0">
                <a:latin typeface="Arial" panose="020B0604020202020204" pitchFamily="34" charset="0"/>
                <a:cs typeface="Arial" panose="020B0604020202020204" pitchFamily="34" charset="0"/>
              </a:rPr>
              <a:t>Transportation, packaging, and last-mile delivery are among the fastest-growing frontiers in modern agriculture. The seventh is technology and innovation: mobile platforms now help farmers track prices, monitor weather, and reach buyers directly, and the future farmer may carry both a hoe and a smartphone. The eighth is agricultural finance — lending, insurance, leasing, and investment advisory — because money flows most easily where knowledge exists, and those who understand agriculture are best placed to finance it. The ninth is export and international markets, open to entrepreneurs who master quality, packaging, certification, and consistency. And the tenth, perhaps the most powerful of all, is knowledge and capacity development — training, consulting, research, content creation, mentoring — because people will always pay for information that helps them avoid costly mistakes.</a:t>
            </a:r>
            <a:br>
              <a:rPr lang="en-GB" sz="1800" dirty="0">
                <a:latin typeface="Arial" panose="020B0604020202020204" pitchFamily="34" charset="0"/>
                <a:cs typeface="Arial" panose="020B0604020202020204" pitchFamily="34" charset="0"/>
              </a:rPr>
            </a:br>
            <a:br>
              <a:rPr lang="en-GB" sz="1800" dirty="0">
                <a:latin typeface="Arial" panose="020B0604020202020204" pitchFamily="34" charset="0"/>
                <a:cs typeface="Arial" panose="020B0604020202020204" pitchFamily="34" charset="0"/>
              </a:rPr>
            </a:br>
            <a:r>
              <a:rPr lang="en-GB" sz="1800" dirty="0">
                <a:latin typeface="Arial" panose="020B0604020202020204" pitchFamily="34" charset="0"/>
                <a:cs typeface="Arial" panose="020B0604020202020204" pitchFamily="34" charset="0"/>
              </a:rPr>
              <a:t>Not everyone is called to cultivate land. But everyone can create value. Some will produce, others will process; some will finance, others will transport; some will teach, others will innovate. The beauty of agriculture is that there is room for everyone. The question is simply — which door will you choose?</a:t>
            </a:r>
            <a:br>
              <a:rPr lang="en-GB" sz="1800" dirty="0">
                <a:latin typeface="Arial" panose="020B0604020202020204" pitchFamily="34" charset="0"/>
                <a:cs typeface="Arial" panose="020B0604020202020204" pitchFamily="34" charset="0"/>
              </a:rPr>
            </a:br>
            <a:br>
              <a:rPr lang="en-GB" sz="1800" dirty="0">
                <a:latin typeface="Arial" panose="020B0604020202020204" pitchFamily="34" charset="0"/>
                <a:cs typeface="Arial" panose="020B0604020202020204" pitchFamily="34" charset="0"/>
              </a:rPr>
            </a:br>
            <a:r>
              <a:rPr lang="en-GB" sz="1800" dirty="0">
                <a:latin typeface="Arial" panose="020B0604020202020204" pitchFamily="34" charset="0"/>
                <a:cs typeface="Arial" panose="020B0604020202020204" pitchFamily="34" charset="0"/>
              </a:rPr>
              <a:t>By now, I hope one thing is clear: agriculture is not a profession reserved for farmers. It is an economy filled with opportunity. So how do you begin? Many people never step in because they believe they lack something. "I don't have land. "I don't have money. "I am too old. "I studied the wrong course." In truth, most of these are not barriers — they are excuses. Over the years, I have found that there are at least four gates through which anyone can enter. You do not need all four. You need only one.</a:t>
            </a:r>
            <a:br>
              <a:rPr lang="en-GB" sz="1800" dirty="0">
                <a:latin typeface="Arial" panose="020B0604020202020204" pitchFamily="34" charset="0"/>
                <a:cs typeface="Arial" panose="020B0604020202020204" pitchFamily="34" charset="0"/>
              </a:rPr>
            </a:br>
            <a:br>
              <a:rPr lang="en-GB" sz="1800" dirty="0">
                <a:latin typeface="Arial" panose="020B0604020202020204" pitchFamily="34" charset="0"/>
                <a:cs typeface="Arial" panose="020B0604020202020204" pitchFamily="34" charset="0"/>
              </a:rPr>
            </a:br>
            <a:r>
              <a:rPr lang="en-GB" sz="1800" dirty="0">
                <a:latin typeface="Arial" panose="020B0604020202020204" pitchFamily="34" charset="0"/>
                <a:cs typeface="Arial" panose="020B0604020202020204" pitchFamily="34" charset="0"/>
              </a:rPr>
              <a:t>The first gate is money. Some people have capital but little time — often busy professionals, business owners, and retirees. Their opportunity may not be to run a farm day to day, but to invest in profitable agricultural enterprises, processing ventures, storage facilities, or promising young entrepreneurs of integrity and competence. The goal is not to own a farm; it is to own value. The second gate is time. Young people often tell me they lack capital, and my answer is always the same: you may not have capital yet, but you have something equally valuable — time. Time invested in learning, in an internship, in a cooperative, in working alongside experienced entrepreneurs, becomes income tomorrow. The third gate is skill, and it is the one professionals overlook most often. Agriculture needs accountants who </a:t>
            </a:r>
          </a:p>
        </p:txBody>
      </p:sp>
    </p:spTree>
    <p:extLst>
      <p:ext uri="{BB962C8B-B14F-4D97-AF65-F5344CB8AC3E}">
        <p14:creationId xmlns:p14="http://schemas.microsoft.com/office/powerpoint/2010/main" val="870084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3C0BE-248A-3493-A89D-820F97FE015C}"/>
              </a:ext>
            </a:extLst>
          </p:cNvPr>
          <p:cNvSpPr>
            <a:spLocks noGrp="1"/>
          </p:cNvSpPr>
          <p:nvPr>
            <p:ph type="title"/>
          </p:nvPr>
        </p:nvSpPr>
        <p:spPr>
          <a:xfrm>
            <a:off x="81280" y="91440"/>
            <a:ext cx="12029440" cy="6634481"/>
          </a:xfrm>
        </p:spPr>
        <p:txBody>
          <a:bodyPr anchor="t">
            <a:normAutofit/>
          </a:bodyPr>
          <a:lstStyle/>
          <a:p>
            <a:r>
              <a:rPr lang="en-GB" sz="2000" dirty="0">
                <a:latin typeface="Arial" panose="020B0604020202020204" pitchFamily="34" charset="0"/>
                <a:cs typeface="Arial" panose="020B0604020202020204" pitchFamily="34" charset="0"/>
              </a:rPr>
              <a:t>understand agricultural finance, lawyers who draft contracts, engineers who design equipment, software developers who build platforms, marketers, content creators, teachers, and health professionals who contribute to nutrition and food safety. Every profession in this room today has a place in this value chain. Your degree is not a limitation — it may be your competitive advantage. The fourth gate is network. Some people carry something more valuable than money: relationships. They know investors, business leaders, buyers, and communities — people who can open doors for others. Sometimes your greatest contribution is simply introducing two people who need each other: one with capital, another with expertise; one with land, another with technology; one with production, another with markets. Never underestimate the value of your network. Relationships are one of the most important forms of capital anyone can hold.</a:t>
            </a:r>
            <a:br>
              <a:rPr lang="en-GB" sz="2000" dirty="0">
                <a:latin typeface="Arial" panose="020B0604020202020204" pitchFamily="34" charset="0"/>
                <a:cs typeface="Arial" panose="020B0604020202020204" pitchFamily="34" charset="0"/>
              </a:rPr>
            </a:b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So I ask you now — which of these four gates describes you? Perhaps you have money. Perhaps you have time. Perhaps you have skill, or a network that others need. Whatever your answer, you already have a way to begin. You do not need to wait until every condition is perfect. You do not need to own a hundred hectares, and you do not need to know everything before taking the first step. You simply need to start where you are, with what you have, and keep learning as you grow.</a:t>
            </a:r>
            <a:br>
              <a:rPr lang="en-GB" sz="2000" dirty="0">
                <a:latin typeface="Arial" panose="020B0604020202020204" pitchFamily="34" charset="0"/>
                <a:cs typeface="Arial" panose="020B0604020202020204" pitchFamily="34" charset="0"/>
              </a:rPr>
            </a:b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851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99126-8042-8EC7-ADDE-A7367D6C6D82}"/>
              </a:ext>
            </a:extLst>
          </p:cNvPr>
          <p:cNvSpPr>
            <a:spLocks noGrp="1"/>
          </p:cNvSpPr>
          <p:nvPr>
            <p:ph type="title"/>
          </p:nvPr>
        </p:nvSpPr>
        <p:spPr>
          <a:xfrm>
            <a:off x="111760" y="132081"/>
            <a:ext cx="11927840" cy="6522720"/>
          </a:xfrm>
        </p:spPr>
        <p:txBody>
          <a:bodyPr anchor="t">
            <a:noAutofit/>
          </a:bodyPr>
          <a:lstStyle/>
          <a:p>
            <a:pPr marL="457200" marR="457200">
              <a:spcBef>
                <a:spcPts val="1200"/>
              </a:spcBef>
              <a:spcAft>
                <a:spcPts val="1400"/>
              </a:spcAft>
            </a:pPr>
            <a:r>
              <a:rPr lang="en-US" sz="4000" b="1" i="1" dirty="0">
                <a:solidFill>
                  <a:srgbClr val="5B4A17"/>
                </a:solidFill>
                <a:effectLst/>
                <a:latin typeface="Georgia" panose="02040502050405020303" pitchFamily="18" charset="0"/>
                <a:ea typeface="Georgia" panose="02040502050405020303" pitchFamily="18" charset="0"/>
                <a:cs typeface="Georgia" panose="02040502050405020303" pitchFamily="18" charset="0"/>
              </a:rPr>
              <a:t>"Do not wait until you have everything before you begin. Begin, and you will discover what you need along the way.“</a:t>
            </a:r>
            <a:br>
              <a:rPr lang="en-US" sz="4000" b="1" i="1" dirty="0">
                <a:solidFill>
                  <a:srgbClr val="5B4A17"/>
                </a:solidFill>
                <a:effectLst/>
                <a:latin typeface="Georgia" panose="02040502050405020303" pitchFamily="18" charset="0"/>
                <a:ea typeface="Georgia" panose="02040502050405020303" pitchFamily="18" charset="0"/>
                <a:cs typeface="Georgia" panose="02040502050405020303" pitchFamily="18" charset="0"/>
              </a:rPr>
            </a:br>
            <a:br>
              <a:rPr lang="en-GB" sz="2800" dirty="0">
                <a:effectLst/>
                <a:latin typeface="Times New Roman" panose="02020603050405020304" pitchFamily="18" charset="0"/>
                <a:ea typeface="Times New Roman" panose="02020603050405020304" pitchFamily="18" charset="0"/>
              </a:rPr>
            </a:br>
            <a:r>
              <a:rPr lang="en-US" sz="3600" dirty="0">
                <a:effectLst/>
                <a:latin typeface="Georgia" panose="02040502050405020303" pitchFamily="18" charset="0"/>
                <a:ea typeface="Georgia" panose="02040502050405020303" pitchFamily="18" charset="0"/>
                <a:cs typeface="Georgia" panose="02040502050405020303" pitchFamily="18" charset="0"/>
              </a:rPr>
              <a:t>That principle has guided my own journey in agriculture for many years, and I commend it to you today. The opportunities are real. The doors are open. The only decision left is whether you will walk through one of them.</a:t>
            </a:r>
            <a:br>
              <a:rPr lang="en-US" sz="3600" dirty="0">
                <a:effectLst/>
                <a:latin typeface="Georgia" panose="02040502050405020303" pitchFamily="18" charset="0"/>
                <a:ea typeface="Georgia" panose="02040502050405020303" pitchFamily="18" charset="0"/>
                <a:cs typeface="Georgia" panose="02040502050405020303" pitchFamily="18" charset="0"/>
              </a:rPr>
            </a:br>
            <a:br>
              <a:rPr lang="en-GB" sz="2800" dirty="0">
                <a:effectLst/>
                <a:latin typeface="Times New Roman" panose="02020603050405020304" pitchFamily="18" charset="0"/>
                <a:ea typeface="Times New Roman" panose="02020603050405020304" pitchFamily="18" charset="0"/>
              </a:rPr>
            </a:br>
            <a:r>
              <a:rPr lang="en-US" sz="3200" b="1" dirty="0" err="1">
                <a:solidFill>
                  <a:srgbClr val="1F1F1F"/>
                </a:solidFill>
                <a:effectLst/>
                <a:latin typeface="Georgia" panose="02040502050405020303" pitchFamily="18" charset="0"/>
                <a:ea typeface="Georgia" panose="02040502050405020303" pitchFamily="18" charset="0"/>
                <a:cs typeface="Georgia" panose="02040502050405020303" pitchFamily="18" charset="0"/>
              </a:rPr>
              <a:t>Africanfarmer</a:t>
            </a:r>
            <a:r>
              <a:rPr lang="en-US" sz="3200" b="1" dirty="0">
                <a:solidFill>
                  <a:srgbClr val="1F1F1F"/>
                </a:solidFill>
                <a:effectLst/>
                <a:latin typeface="Georgia" panose="02040502050405020303" pitchFamily="18" charset="0"/>
                <a:ea typeface="Georgia" panose="02040502050405020303" pitchFamily="18" charset="0"/>
                <a:cs typeface="Georgia" panose="02040502050405020303" pitchFamily="18" charset="0"/>
              </a:rPr>
              <a:t> </a:t>
            </a:r>
            <a:r>
              <a:rPr lang="en-US" sz="3200" b="1" dirty="0" err="1">
                <a:solidFill>
                  <a:srgbClr val="1F1F1F"/>
                </a:solidFill>
                <a:effectLst/>
                <a:latin typeface="Georgia" panose="02040502050405020303" pitchFamily="18" charset="0"/>
                <a:ea typeface="Georgia" panose="02040502050405020303" pitchFamily="18" charset="0"/>
                <a:cs typeface="Georgia" panose="02040502050405020303" pitchFamily="18" charset="0"/>
              </a:rPr>
              <a:t>Mogaji</a:t>
            </a:r>
            <a:br>
              <a:rPr lang="en-GB" sz="2800" dirty="0">
                <a:effectLst/>
                <a:latin typeface="Times New Roman" panose="02020603050405020304" pitchFamily="18" charset="0"/>
                <a:ea typeface="Times New Roman" panose="02020603050405020304" pitchFamily="18" charset="0"/>
              </a:rPr>
            </a:br>
            <a:r>
              <a:rPr lang="en-US" sz="2800" i="1" dirty="0">
                <a:solidFill>
                  <a:srgbClr val="5B4A17"/>
                </a:solidFill>
                <a:effectLst/>
                <a:latin typeface="Georgia" panose="02040502050405020303" pitchFamily="18" charset="0"/>
                <a:ea typeface="Georgia" panose="02040502050405020303" pitchFamily="18" charset="0"/>
                <a:cs typeface="Georgia" panose="02040502050405020303" pitchFamily="18" charset="0"/>
              </a:rPr>
              <a:t>Agribusiness Turnaround Expert and Value-Chain Consultant</a:t>
            </a:r>
            <a:br>
              <a:rPr lang="en-GB" sz="2800" dirty="0">
                <a:effectLst/>
                <a:latin typeface="Times New Roman" panose="02020603050405020304" pitchFamily="18" charset="0"/>
                <a:ea typeface="Times New Roman" panose="02020603050405020304" pitchFamily="18" charset="0"/>
              </a:rPr>
            </a:br>
            <a:r>
              <a:rPr lang="en-US" sz="2800" dirty="0">
                <a:solidFill>
                  <a:srgbClr val="8C6D1F"/>
                </a:solidFill>
                <a:effectLst/>
                <a:latin typeface="Georgia" panose="02040502050405020303" pitchFamily="18" charset="0"/>
                <a:ea typeface="Georgia" panose="02040502050405020303" pitchFamily="18" charset="0"/>
                <a:cs typeface="Georgia" panose="02040502050405020303" pitchFamily="18" charset="0"/>
              </a:rPr>
              <a:t>africanfarmer@yahoo.co.uk</a:t>
            </a:r>
            <a:br>
              <a:rPr lang="en-GB" sz="2800" dirty="0">
                <a:effectLst/>
                <a:latin typeface="Times New Roman" panose="02020603050405020304" pitchFamily="18" charset="0"/>
                <a:ea typeface="Times New Roman" panose="02020603050405020304" pitchFamily="18" charset="0"/>
              </a:rPr>
            </a:br>
            <a:endParaRPr lang="en-GB" sz="3600" dirty="0"/>
          </a:p>
        </p:txBody>
      </p:sp>
      <p:cxnSp>
        <p:nvCxnSpPr>
          <p:cNvPr id="4" name="Straight Connector 3">
            <a:extLst>
              <a:ext uri="{FF2B5EF4-FFF2-40B4-BE49-F238E27FC236}">
                <a16:creationId xmlns:a16="http://schemas.microsoft.com/office/drawing/2014/main" id="{72A748C4-D0D3-0055-5E37-49648758BB51}"/>
              </a:ext>
            </a:extLst>
          </p:cNvPr>
          <p:cNvCxnSpPr/>
          <p:nvPr/>
        </p:nvCxnSpPr>
        <p:spPr>
          <a:xfrm>
            <a:off x="345440" y="111760"/>
            <a:ext cx="11612880" cy="0"/>
          </a:xfrm>
          <a:prstGeom prst="line">
            <a:avLst/>
          </a:prstGeom>
          <a:ln w="28575">
            <a:solidFill>
              <a:srgbClr val="996600"/>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7DDE7682-E8D0-FAD8-6E35-D1E647AF5BF5}"/>
              </a:ext>
            </a:extLst>
          </p:cNvPr>
          <p:cNvCxnSpPr/>
          <p:nvPr/>
        </p:nvCxnSpPr>
        <p:spPr>
          <a:xfrm>
            <a:off x="111760" y="1981200"/>
            <a:ext cx="11612880" cy="0"/>
          </a:xfrm>
          <a:prstGeom prst="line">
            <a:avLst/>
          </a:prstGeom>
          <a:ln w="28575">
            <a:solidFill>
              <a:srgbClr val="996600"/>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B68031A5-04FC-65B4-DE29-B77D4EB9F75F}"/>
              </a:ext>
            </a:extLst>
          </p:cNvPr>
          <p:cNvCxnSpPr/>
          <p:nvPr/>
        </p:nvCxnSpPr>
        <p:spPr>
          <a:xfrm>
            <a:off x="111760" y="4897120"/>
            <a:ext cx="11612880" cy="0"/>
          </a:xfrm>
          <a:prstGeom prst="line">
            <a:avLst/>
          </a:prstGeom>
          <a:ln w="28575">
            <a:solidFill>
              <a:srgbClr val="9966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68880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2251</Words>
  <Application>Microsoft Office PowerPoint</Application>
  <PresentationFormat>Widescreen</PresentationFormat>
  <Paragraphs>13</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Georgia</vt:lpstr>
      <vt:lpstr>Times New Roman</vt:lpstr>
      <vt:lpstr>Office Theme</vt:lpstr>
      <vt:lpstr>Opportunities and Options in Agricultural Value Chains Finding Your Place — With or Without Owning a Farm </vt:lpstr>
      <vt:lpstr>Opportunities and Options in Agricultural Value Chains Finding Your Place — With or Without Owning a Farm Delivered by Africanfarmer Mogaji Empowerment for the  Distinguished guests, church leaders, industry captains, professionals, retirees, young people, ladies and gentlemen — it is a privilege to stand before you at this year's Empowerment Seminar. I am grateful to the organizers for the opportunity to speak on a subject that touches every one of us, regardless of profession, age, background, or financial status. Let me begin with a simple question. Who ate today? I believe almost every hand in this room would go up. Now let me ask another. Who produced everything you ate today? Before you answer, consider this: did you ask whether that person was Yoruba, Hausa, Igbo, Efik, Tiv, or Fulani? Did you ask whether they were Christian or Muslim, or whether they lived in Lagos, Kano, Benue, or Oyo? Of course not. The only thing that mattered was that someone, somewhere, produced the food that found its way to your table. Food has no tribe, no religion, no political party. It is one of the greatest forces that unites humanity, and that is why agriculture is far bigger than most of us imagine. When many Nigerians hear the word "agriculture," they picture someone with a cutlass on a farm, planting maize or cassava, or rearing poultry. That picture is incomplete. Agriculture is a vast economic ecosystem that creates opportunity for farmers, processors, transporters, engineers, accountants, software developers, bankers, marketers, researchers, educators, and investors alike. It is not simply about growing food — it is about creating value, solving problems, and meeting one of humanity's most fundamental needs. Every nation that built a strong economy did so, in part, by investing in food production, value addition, and the systems that move food from farm to table. Nigeria, with a growing population and expanding cities, is no exception — and every one of these pressures is also an extraordinary opportunity for those willing to think differently.</vt:lpstr>
      <vt:lpstr>"People do not make money simply because they farm. People make money because they solve problems.“  Every shortage is a problem waiting for a solution. Every delay is a business opportunity. Every inefficiency is an invitation to innovate. The future of agriculture does not belong only to those who own land — it belongs to those who can identify problems, build partnerships, and add value anywhere along the chain. Whether you are a student seeking direction, a graduate searching for opportunity, a professional seeking additional income, a retiree looking for a meaningful investment, or a business leader exploring new markets — there is a place for you in agriculture. The question is no longer whether opportunities exist. The question is: where is your place in the agricultural value chain?  There has probably never been a better time to look at agriculture differently than now. Over the past year, nearly every Nigerian family has felt the weight of rising food prices. For a household, this is painful. But for an entrepreneur, it is also a signal, it tells us that demand exceeds supply, and wherever demand exceeds supply, opportunity follows. When farmers cannot access quality seeds, there is an opening for seed companies. When fertilizer is scarce, there is an opening for input suppliers. When harvests spoil before reaching market, there is an opening for cold storage and logistics. When processors cannot source enough raw material, there is an opening for organized farmer groups and aggregators. When consumers cannot afford imports, there is an opening for entrepreneurs to build quality local alternatives. Every gap in our food system is an invitation to build a business — so rather than dwelling on the problem, ask a better question: who is already making money by solving this? That question alone changes how you see the world. You stop complaining. You start observing. You begin to notice opportunity where others see only obstacles.  Nigeria's agricultural sector is among the largest in Africa. It feeds millions, sustains millions of livelihoods, and supplies industries that produce food, beverages, feed, pharmaceuticals, and textiles. Yet enormous gaps remain — we still import what we could produce locally, processors still struggle for raw materials, and post-harvest losses remain high for want of storage and transport. These gaps are not signs of </vt:lpstr>
      <vt:lpstr>failure; they are signs that there is still room to build, to employ, and to prosper. One of the greatest mistakes we make is assuming agriculture is only for those who own large farms. Many of the most successful agricultural businesses today own no farmland at all. Some supply inputs. Some process food. Some transport produce. Some build digital platforms. Some finance, manufacture, train, or simply connect buyers with sellers — and every one of them earns income because they solve a problem somewhere in the value chain. Agriculture, understood this way, is not merely an industry. It is an opportunity economy, and the real question is not whether opportunities exist, but whether we have trained ourselves to see them.  One of the biggest misconceptions about agriculture is that there is only one way in. Many believe that without farmland, they have no place in the sector — but agriculture offers opportunity before production, during production, and long after harvest. Picture agriculture as a great building with many doors. Most people spend their lives trying to enter through only one — the farm. But there are at least ten doors, and each one leads somewhere . The first is production itself — growing crops, raising livestock, fish or poultry farming — the door most people already know, though success here begins not with "what can I produce?" but with "what does the market need, and who is ready to buy?" The second is input supply: every farmer depends on seed, fertilizer, feed, irrigation equipment, and crop protection, and an entire network of businesses builds wealth simply by helping farmers succeed. The third is mechanization and agricultural services — tractor hiring, land preparation, drone spraying, equipment maintenance — a door especially suited to engineers and technicians who would rather build access than own the machine. The fourth, and perhaps the richest, is processing and value addition. Take maize: one person harvests it, another roasts it by the roadside, another mills it into pap, another turns it into flour, oil, starch, feed, or breakfast cereal. The crop stays the same; the opportunities multiply. The more value you add, the greater your earning potential.  The fifth door is storage and aggregation — food is often not scarce but simply unavailable where and when it is needed, and warehouses, cold rooms, and aggregation centres are businesses waiting to be built. The sixth is logistics and distribution, because food has little value until it reaches the consumer, and </vt:lpstr>
      <vt:lpstr>Transportation, packaging, and last-mile delivery are among the fastest-growing frontiers in modern agriculture. The seventh is technology and innovation: mobile platforms now help farmers track prices, monitor weather, and reach buyers directly, and the future farmer may carry both a hoe and a smartphone. The eighth is agricultural finance — lending, insurance, leasing, and investment advisory — because money flows most easily where knowledge exists, and those who understand agriculture are best placed to finance it. The ninth is export and international markets, open to entrepreneurs who master quality, packaging, certification, and consistency. And the tenth, perhaps the most powerful of all, is knowledge and capacity development — training, consulting, research, content creation, mentoring — because people will always pay for information that helps them avoid costly mistakes.  Not everyone is called to cultivate land. But everyone can create value. Some will produce, others will process; some will finance, others will transport; some will teach, others will innovate. The beauty of agriculture is that there is room for everyone. The question is simply — which door will you choose?  By now, I hope one thing is clear: agriculture is not a profession reserved for farmers. It is an economy filled with opportunity. So how do you begin? Many people never step in because they believe they lack something. "I don't have land. "I don't have money. "I am too old. "I studied the wrong course." In truth, most of these are not barriers — they are excuses. Over the years, I have found that there are at least four gates through which anyone can enter. You do not need all four. You need only one.  The first gate is money. Some people have capital but little time — often busy professionals, business owners, and retirees. Their opportunity may not be to run a farm day to day, but to invest in profitable agricultural enterprises, processing ventures, storage facilities, or promising young entrepreneurs of integrity and competence. The goal is not to own a farm; it is to own value. The second gate is time. Young people often tell me they lack capital, and my answer is always the same: you may not have capital yet, but you have something equally valuable — time. Time invested in learning, in an internship, in a cooperative, in working alongside experienced entrepreneurs, becomes income tomorrow. The third gate is skill, and it is the one professionals overlook most often. Agriculture needs accountants who </vt:lpstr>
      <vt:lpstr>understand agricultural finance, lawyers who draft contracts, engineers who design equipment, software developers who build platforms, marketers, content creators, teachers, and health professionals who contribute to nutrition and food safety. Every profession in this room today has a place in this value chain. Your degree is not a limitation — it may be your competitive advantage. The fourth gate is network. Some people carry something more valuable than money: relationships. They know investors, business leaders, buyers, and communities — people who can open doors for others. Sometimes your greatest contribution is simply introducing two people who need each other: one with capital, another with expertise; one with land, another with technology; one with production, another with markets. Never underestimate the value of your network. Relationships are one of the most important forms of capital anyone can hold.  So I ask you now — which of these four gates describes you? Perhaps you have money. Perhaps you have time. Perhaps you have skill, or a network that others need. Whatever your answer, you already have a way to begin. You do not need to wait until every condition is perfect. You do not need to own a hundred hectares, and you do not need to know everything before taking the first step. You simply need to start where you are, with what you have, and keep learning as you grow. </vt:lpstr>
      <vt:lpstr>"Do not wait until you have everything before you begin. Begin, and you will discover what you need along the way.“  That principle has guided my own journey in agriculture for many years, and I commend it to you today. The opportunities are real. The doors are open. The only decision left is whether you will walk through one of them.  Africanfarmer Mogaji Agribusiness Turnaround Expert and Value-Chain Consultant africanfarmer@yahoo.co.uk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kunle Eyitemi</dc:creator>
  <cp:lastModifiedBy>kunle Eyitemi</cp:lastModifiedBy>
  <cp:revision>1</cp:revision>
  <dcterms:created xsi:type="dcterms:W3CDTF">2026-07-10T11:10:27Z</dcterms:created>
  <dcterms:modified xsi:type="dcterms:W3CDTF">2026-07-10T11:11:07Z</dcterms:modified>
</cp:coreProperties>
</file>