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59" r:id="rId6"/>
    <p:sldId id="265" r:id="rId7"/>
    <p:sldId id="260" r:id="rId8"/>
    <p:sldId id="267" r:id="rId9"/>
    <p:sldId id="266" r:id="rId10"/>
    <p:sldId id="261" r:id="rId11"/>
    <p:sldId id="262"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38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27B51B-63DE-408D-8391-23FD6224301C}" type="datetimeFigureOut">
              <a:rPr lang="en-GB" smtClean="0"/>
              <a:t>10/07/2026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4850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27B51B-63DE-408D-8391-23FD6224301C}" type="datetimeFigureOut">
              <a:rPr lang="en-GB" smtClean="0"/>
              <a:t>10/07/2026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256366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27B51B-63DE-408D-8391-23FD6224301C}" type="datetimeFigureOut">
              <a:rPr lang="en-GB" smtClean="0"/>
              <a:t>10/07/2026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1153343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27B51B-63DE-408D-8391-23FD6224301C}" type="datetimeFigureOut">
              <a:rPr lang="en-GB" smtClean="0"/>
              <a:t>10/07/2026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96592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27B51B-63DE-408D-8391-23FD6224301C}" type="datetimeFigureOut">
              <a:rPr lang="en-GB" smtClean="0"/>
              <a:t>10/07/2026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365264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27B51B-63DE-408D-8391-23FD6224301C}" type="datetimeFigureOut">
              <a:rPr lang="en-GB" smtClean="0"/>
              <a:t>10/07/2026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2694858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27B51B-63DE-408D-8391-23FD6224301C}" type="datetimeFigureOut">
              <a:rPr lang="en-GB" smtClean="0"/>
              <a:t>10/07/2026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2305297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27B51B-63DE-408D-8391-23FD6224301C}" type="datetimeFigureOut">
              <a:rPr lang="en-GB" smtClean="0"/>
              <a:t>10/07/2026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1238329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27B51B-63DE-408D-8391-23FD6224301C}" type="datetimeFigureOut">
              <a:rPr lang="en-GB" smtClean="0"/>
              <a:t>10/07/2026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176766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27B51B-63DE-408D-8391-23FD6224301C}" type="datetimeFigureOut">
              <a:rPr lang="en-GB" smtClean="0"/>
              <a:t>10/07/2026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2323630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27B51B-63DE-408D-8391-23FD6224301C}" type="datetimeFigureOut">
              <a:rPr lang="en-GB" smtClean="0"/>
              <a:t>10/07/2026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808F45-E34E-4EE8-9218-4A17F06EDEF2}" type="slidenum">
              <a:rPr lang="en-GB" smtClean="0"/>
              <a:t>‹#›</a:t>
            </a:fld>
            <a:endParaRPr lang="en-GB"/>
          </a:p>
        </p:txBody>
      </p:sp>
    </p:spTree>
    <p:extLst>
      <p:ext uri="{BB962C8B-B14F-4D97-AF65-F5344CB8AC3E}">
        <p14:creationId xmlns:p14="http://schemas.microsoft.com/office/powerpoint/2010/main" val="1782296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7B51B-63DE-408D-8391-23FD6224301C}" type="datetimeFigureOut">
              <a:rPr lang="en-GB" smtClean="0"/>
              <a:t>10/07/2026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08F45-E34E-4EE8-9218-4A17F06EDEF2}" type="slidenum">
              <a:rPr lang="en-GB" smtClean="0"/>
              <a:t>‹#›</a:t>
            </a:fld>
            <a:endParaRPr lang="en-GB"/>
          </a:p>
        </p:txBody>
      </p:sp>
    </p:spTree>
    <p:extLst>
      <p:ext uri="{BB962C8B-B14F-4D97-AF65-F5344CB8AC3E}">
        <p14:creationId xmlns:p14="http://schemas.microsoft.com/office/powerpoint/2010/main" val="3458745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4E403C-E9C8-9E32-D30E-1A19AA43D21C}"/>
              </a:ext>
            </a:extLst>
          </p:cNvPr>
          <p:cNvSpPr>
            <a:spLocks noGrp="1"/>
          </p:cNvSpPr>
          <p:nvPr>
            <p:ph type="ctrTitle"/>
          </p:nvPr>
        </p:nvSpPr>
        <p:spPr>
          <a:xfrm>
            <a:off x="1285240" y="1008993"/>
            <a:ext cx="10583319" cy="3542045"/>
          </a:xfrm>
        </p:spPr>
        <p:txBody>
          <a:bodyPr anchor="b">
            <a:normAutofit/>
          </a:bodyPr>
          <a:lstStyle/>
          <a:p>
            <a:pPr algn="l"/>
            <a:r>
              <a:rPr lang="en-GB" sz="7200" b="1" kern="100" dirty="0">
                <a:effectLst/>
                <a:latin typeface="Arial Black" panose="020B0A04020102020204" pitchFamily="34" charset="0"/>
                <a:ea typeface="Aptos" panose="020B0004020202020204" pitchFamily="34" charset="0"/>
                <a:cs typeface="Times New Roman" panose="02020603050405020304" pitchFamily="18" charset="0"/>
              </a:rPr>
              <a:t>EMPOWERED FOR THE FUTURE</a:t>
            </a:r>
            <a:endParaRPr lang="en-GB" sz="7200" b="1" dirty="0">
              <a:latin typeface="Arial Black" panose="020B0A04020102020204" pitchFamily="34" charset="0"/>
            </a:endParaRPr>
          </a:p>
        </p:txBody>
      </p:sp>
      <p:sp>
        <p:nvSpPr>
          <p:cNvPr id="3" name="Subtitle 2">
            <a:extLst>
              <a:ext uri="{FF2B5EF4-FFF2-40B4-BE49-F238E27FC236}">
                <a16:creationId xmlns:a16="http://schemas.microsoft.com/office/drawing/2014/main" id="{05CD4A85-85EE-207F-AE31-1D4DED41D525}"/>
              </a:ext>
            </a:extLst>
          </p:cNvPr>
          <p:cNvSpPr>
            <a:spLocks noGrp="1"/>
          </p:cNvSpPr>
          <p:nvPr>
            <p:ph type="subTitle" idx="1"/>
          </p:nvPr>
        </p:nvSpPr>
        <p:spPr>
          <a:xfrm>
            <a:off x="1285241" y="4582814"/>
            <a:ext cx="7132335" cy="1312657"/>
          </a:xfrm>
        </p:spPr>
        <p:txBody>
          <a:bodyPr anchor="t">
            <a:normAutofit/>
          </a:bodyPr>
          <a:lstStyle/>
          <a:p>
            <a:pPr algn="l"/>
            <a:r>
              <a:rPr lang="en-GB">
                <a:effectLst/>
                <a:latin typeface="Arial Black" panose="020B0A04020102020204" pitchFamily="34" charset="0"/>
                <a:ea typeface="Aptos" panose="020B0004020202020204" pitchFamily="34" charset="0"/>
                <a:cs typeface="Times New Roman" panose="02020603050405020304" pitchFamily="18" charset="0"/>
              </a:rPr>
              <a:t>TVET as the Anchor for Financial Emancipation and National Growth</a:t>
            </a:r>
            <a:endParaRPr lang="en-GB">
              <a:latin typeface="Arial Black" panose="020B0A04020102020204" pitchFamily="34" charset="0"/>
            </a:endParaRPr>
          </a:p>
        </p:txBody>
      </p:sp>
    </p:spTree>
    <p:extLst>
      <p:ext uri="{BB962C8B-B14F-4D97-AF65-F5344CB8AC3E}">
        <p14:creationId xmlns:p14="http://schemas.microsoft.com/office/powerpoint/2010/main" val="451727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9D36E5-AF18-09A0-60CA-EA78D9133779}"/>
              </a:ext>
            </a:extLst>
          </p:cNvPr>
          <p:cNvSpPr>
            <a:spLocks noGrp="1"/>
          </p:cNvSpPr>
          <p:nvPr>
            <p:ph type="title"/>
          </p:nvPr>
        </p:nvSpPr>
        <p:spPr>
          <a:xfrm>
            <a:off x="1176384" y="2936009"/>
            <a:ext cx="9231410" cy="3542045"/>
          </a:xfrm>
        </p:spPr>
        <p:txBody>
          <a:bodyPr vert="horz" lIns="91440" tIns="45720" rIns="91440" bIns="45720" rtlCol="0" anchor="b">
            <a:noAutofit/>
          </a:bodyPr>
          <a:lstStyle/>
          <a:p>
            <a:pPr>
              <a:spcAft>
                <a:spcPts val="800"/>
              </a:spcAft>
            </a:pPr>
            <a:r>
              <a:rPr lang="en-US" sz="2000" kern="1200" dirty="0">
                <a:solidFill>
                  <a:schemeClr val="tx1"/>
                </a:solidFill>
                <a:effectLst/>
                <a:latin typeface="+mj-lt"/>
                <a:ea typeface="+mj-ea"/>
                <a:cs typeface="+mj-cs"/>
              </a:rPr>
              <a:t>TVET is a national security strategy. By taking young people off the streets and placing them into workshops, tech hubs, and incubation </a:t>
            </a:r>
            <a:r>
              <a:rPr lang="en-US" sz="2000" kern="1200" dirty="0" err="1">
                <a:solidFill>
                  <a:schemeClr val="tx1"/>
                </a:solidFill>
                <a:effectLst/>
                <a:latin typeface="+mj-lt"/>
                <a:ea typeface="+mj-ea"/>
                <a:cs typeface="+mj-cs"/>
              </a:rPr>
              <a:t>centres</a:t>
            </a:r>
            <a:r>
              <a:rPr lang="en-US" sz="2000" kern="1200" dirty="0">
                <a:solidFill>
                  <a:schemeClr val="tx1"/>
                </a:solidFill>
                <a:effectLst/>
                <a:latin typeface="+mj-lt"/>
                <a:ea typeface="+mj-ea"/>
                <a:cs typeface="+mj-cs"/>
              </a:rPr>
              <a:t>, we give them a stake in society. A young man or woman who earns a legitimate, sustainable living through their skills is highly unlikely to pick up weapons or engage in cybercrime. Wealth creation breeds peace.</a:t>
            </a: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 A Call to Action for School Owners</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Finally, I want to challenge the school owners and administrators in this room today.</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We can no longer afford to run a 19th-century colonial curriculum in a 21st-century digital economy. I urge you to embrace a </a:t>
            </a:r>
            <a:r>
              <a:rPr lang="en-US" sz="2000" b="1" kern="1200" dirty="0" err="1">
                <a:solidFill>
                  <a:schemeClr val="tx1"/>
                </a:solidFill>
                <a:effectLst/>
                <a:latin typeface="+mj-lt"/>
                <a:ea typeface="+mj-ea"/>
                <a:cs typeface="+mj-cs"/>
              </a:rPr>
              <a:t>synchronised</a:t>
            </a:r>
            <a:r>
              <a:rPr lang="en-US" sz="2000" b="1" kern="1200" dirty="0">
                <a:solidFill>
                  <a:schemeClr val="tx1"/>
                </a:solidFill>
                <a:effectLst/>
                <a:latin typeface="+mj-lt"/>
                <a:ea typeface="+mj-ea"/>
                <a:cs typeface="+mj-cs"/>
              </a:rPr>
              <a:t> curriculum</a:t>
            </a:r>
            <a:r>
              <a:rPr lang="en-US" sz="2000" kern="1200" dirty="0">
                <a:solidFill>
                  <a:schemeClr val="tx1"/>
                </a:solidFill>
                <a:effectLst/>
                <a:latin typeface="+mj-lt"/>
                <a:ea typeface="+mj-ea"/>
                <a:cs typeface="+mj-cs"/>
              </a:rPr>
              <a:t>—a learning pathway that seamlessly blends robust academic theory with practical TVET content.</a:t>
            </a: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Your students should not graduate from secondary school knowing only how to define nouns; they must graduate knowing how to build web pages, design apparel, or troubleshoot smart devices. Prepare them for the marketplace realities, not just for exam halls.</a:t>
            </a: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179504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AB1C4A-5770-D159-8CF3-F4DAD68EFEF9}"/>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2000" b="1" kern="1200" dirty="0">
                <a:solidFill>
                  <a:schemeClr val="tx1"/>
                </a:solidFill>
                <a:effectLst/>
                <a:latin typeface="+mj-lt"/>
                <a:ea typeface="+mj-ea"/>
                <a:cs typeface="+mj-cs"/>
              </a:rPr>
              <a:t>Conclusion</a:t>
            </a:r>
            <a:br>
              <a:rPr lang="en-US" sz="2000" b="1"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As I wrap up, I leave you with the profound words of Mahatma Gandhi:</a:t>
            </a: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The future depends on what you do today.</a:t>
            </a:r>
            <a:br>
              <a:rPr lang="en-US" sz="2000" b="1"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Financial emancipation will not come by wishing; it comes by working smart, gaining competence, and enforcing quality. </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Let us rise, re-skill, and rebuild our lives and our nation through the unstoppable power of TVET.</a:t>
            </a:r>
            <a:br>
              <a:rPr lang="en-US" sz="2000" kern="1200" dirty="0">
                <a:solidFill>
                  <a:schemeClr val="tx1"/>
                </a:solidFill>
                <a:effectLst/>
                <a:latin typeface="+mj-lt"/>
                <a:ea typeface="+mj-ea"/>
                <a:cs typeface="+mj-cs"/>
              </a:rPr>
            </a:b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35751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FFE18D-AAE1-09FA-D581-329F3A269B5B}"/>
              </a:ext>
            </a:extLst>
          </p:cNvPr>
          <p:cNvSpPr>
            <a:spLocks noGrp="1"/>
          </p:cNvSpPr>
          <p:nvPr>
            <p:ph type="title"/>
          </p:nvPr>
        </p:nvSpPr>
        <p:spPr>
          <a:xfrm>
            <a:off x="994954" y="623275"/>
            <a:ext cx="9956073" cy="3542045"/>
          </a:xfrm>
        </p:spPr>
        <p:txBody>
          <a:bodyPr vert="horz" lIns="91440" tIns="45720" rIns="91440" bIns="45720" rtlCol="0" anchor="b">
            <a:normAutofit/>
          </a:bodyPr>
          <a:lstStyle/>
          <a:p>
            <a:r>
              <a:rPr lang="en-US" sz="5400" kern="1200" dirty="0">
                <a:solidFill>
                  <a:schemeClr val="tx1"/>
                </a:solidFill>
                <a:effectLst/>
                <a:latin typeface="+mj-lt"/>
                <a:ea typeface="+mj-ea"/>
                <a:cs typeface="+mj-cs"/>
              </a:rPr>
              <a:t>Thank you, and God bless you all.</a:t>
            </a:r>
            <a:endParaRPr lang="en-US" sz="5400" kern="1200" dirty="0">
              <a:solidFill>
                <a:schemeClr val="tx1"/>
              </a:solidFill>
              <a:latin typeface="+mj-lt"/>
              <a:ea typeface="+mj-ea"/>
              <a:cs typeface="+mj-cs"/>
            </a:endParaRPr>
          </a:p>
        </p:txBody>
      </p:sp>
    </p:spTree>
    <p:extLst>
      <p:ext uri="{BB962C8B-B14F-4D97-AF65-F5344CB8AC3E}">
        <p14:creationId xmlns:p14="http://schemas.microsoft.com/office/powerpoint/2010/main" val="352525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4D218C-A50F-707D-029E-7C3A6AE5C482}"/>
              </a:ext>
            </a:extLst>
          </p:cNvPr>
          <p:cNvSpPr>
            <a:spLocks noGrp="1"/>
          </p:cNvSpPr>
          <p:nvPr>
            <p:ph type="title"/>
          </p:nvPr>
        </p:nvSpPr>
        <p:spPr>
          <a:xfrm>
            <a:off x="765023" y="1977000"/>
            <a:ext cx="10658553" cy="4754880"/>
          </a:xfrm>
        </p:spPr>
        <p:txBody>
          <a:bodyPr vert="horz" lIns="91440" tIns="45720" rIns="91440" bIns="45720" rtlCol="0" anchor="b">
            <a:normAutofit fontScale="90000"/>
          </a:bodyPr>
          <a:lstStyle/>
          <a:p>
            <a:pPr>
              <a:spcAft>
                <a:spcPts val="800"/>
              </a:spcAft>
            </a:pPr>
            <a:r>
              <a:rPr lang="en-US" sz="2200" b="1" kern="1200" dirty="0">
                <a:solidFill>
                  <a:schemeClr val="tx1"/>
                </a:solidFill>
                <a:effectLst/>
                <a:latin typeface="+mj-lt"/>
                <a:ea typeface="+mj-ea"/>
                <a:cs typeface="+mj-cs"/>
              </a:rPr>
              <a:t>Opening:</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The Host Pastor and Ministers of God here present,</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Distinguished Guests, </a:t>
            </a:r>
            <a:r>
              <a:rPr lang="en-US" sz="2200" kern="1200" dirty="0" err="1">
                <a:solidFill>
                  <a:schemeClr val="tx1"/>
                </a:solidFill>
                <a:effectLst/>
                <a:latin typeface="+mj-lt"/>
                <a:ea typeface="+mj-ea"/>
                <a:cs typeface="+mj-cs"/>
              </a:rPr>
              <a:t>Organisers</a:t>
            </a:r>
            <a:r>
              <a:rPr lang="en-US" sz="2200" kern="1200" dirty="0">
                <a:solidFill>
                  <a:schemeClr val="tx1"/>
                </a:solidFill>
                <a:effectLst/>
                <a:latin typeface="+mj-lt"/>
                <a:ea typeface="+mj-ea"/>
                <a:cs typeface="+mj-cs"/>
              </a:rPr>
              <a:t> of this impactful Corporate Social Responsibility Conference,</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My Esteemed Co-speakers,</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Brothers, Sisters, and Parents,</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Good morning.</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It is an </a:t>
            </a:r>
            <a:r>
              <a:rPr lang="en-US" sz="2200" kern="1200" dirty="0" err="1">
                <a:solidFill>
                  <a:schemeClr val="tx1"/>
                </a:solidFill>
                <a:effectLst/>
                <a:latin typeface="+mj-lt"/>
                <a:ea typeface="+mj-ea"/>
                <a:cs typeface="+mj-cs"/>
              </a:rPr>
              <a:t>honour</a:t>
            </a:r>
            <a:r>
              <a:rPr lang="en-US" sz="2200" kern="1200" dirty="0">
                <a:solidFill>
                  <a:schemeClr val="tx1"/>
                </a:solidFill>
                <a:effectLst/>
                <a:latin typeface="+mj-lt"/>
                <a:ea typeface="+mj-ea"/>
                <a:cs typeface="+mj-cs"/>
              </a:rPr>
              <a:t> to stand before you today. Look around this room. We see an assembly of bright minds, hopeful youth, hardworking parents, and resilient dreamers. Yet, we live in a world where the old scripts no longer work. For decades, the generational promise was simple: </a:t>
            </a:r>
            <a:r>
              <a:rPr lang="en-US" sz="2200" b="1" kern="1200" dirty="0">
                <a:solidFill>
                  <a:schemeClr val="tx1"/>
                </a:solidFill>
                <a:effectLst/>
                <a:latin typeface="+mj-lt"/>
                <a:ea typeface="+mj-ea"/>
                <a:cs typeface="+mj-cs"/>
              </a:rPr>
              <a:t>Go to school, get a degree, and your financial security is guaranteed.</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But today, we look at global unemployment rates and </a:t>
            </a:r>
            <a:r>
              <a:rPr lang="en-US" sz="2200" kern="1200" dirty="0" err="1">
                <a:solidFill>
                  <a:schemeClr val="tx1"/>
                </a:solidFill>
                <a:effectLst/>
                <a:latin typeface="+mj-lt"/>
                <a:ea typeface="+mj-ea"/>
                <a:cs typeface="+mj-cs"/>
              </a:rPr>
              <a:t>realise</a:t>
            </a:r>
            <a:r>
              <a:rPr lang="en-US" sz="2200" kern="1200" dirty="0">
                <a:solidFill>
                  <a:schemeClr val="tx1"/>
                </a:solidFill>
                <a:effectLst/>
                <a:latin typeface="+mj-lt"/>
                <a:ea typeface="+mj-ea"/>
                <a:cs typeface="+mj-cs"/>
              </a:rPr>
              <a:t> that a degree is no longer a golden ticket—it is simply a baseline. According to recent global </a:t>
            </a:r>
            <a:r>
              <a:rPr lang="en-US" sz="2200" kern="1200" dirty="0" err="1">
                <a:solidFill>
                  <a:schemeClr val="tx1"/>
                </a:solidFill>
                <a:effectLst/>
                <a:latin typeface="+mj-lt"/>
                <a:ea typeface="+mj-ea"/>
                <a:cs typeface="+mj-cs"/>
              </a:rPr>
              <a:t>labour</a:t>
            </a:r>
            <a:r>
              <a:rPr lang="en-US" sz="2200" kern="1200" dirty="0">
                <a:solidFill>
                  <a:schemeClr val="tx1"/>
                </a:solidFill>
                <a:effectLst/>
                <a:latin typeface="+mj-lt"/>
                <a:ea typeface="+mj-ea"/>
                <a:cs typeface="+mj-cs"/>
              </a:rPr>
              <a:t> data, structural unemployment is rising because there is a severe mismatch between what traditional classrooms teach and what the marketplace actually demands.</a:t>
            </a:r>
            <a:br>
              <a:rPr lang="en-US" sz="2200" kern="1200" dirty="0">
                <a:solidFill>
                  <a:schemeClr val="tx1"/>
                </a:solidFill>
                <a:effectLst/>
                <a:latin typeface="+mj-lt"/>
                <a:ea typeface="+mj-ea"/>
                <a:cs typeface="+mj-cs"/>
              </a:rPr>
            </a:br>
            <a:r>
              <a:rPr lang="en-US" sz="2200" kern="1200" dirty="0">
                <a:solidFill>
                  <a:schemeClr val="tx1"/>
                </a:solidFill>
                <a:effectLst/>
                <a:latin typeface="+mj-lt"/>
                <a:ea typeface="+mj-ea"/>
                <a:cs typeface="+mj-cs"/>
              </a:rPr>
              <a:t>Financial emancipation—true, unbreakable economic freedom—doesn't come from waiting for an employer to hand you a job. It comes from possessing a skill that the world cannot do without. That is why I am here to talk to you about </a:t>
            </a:r>
            <a:br>
              <a:rPr lang="en-US" sz="2200" kern="1200" dirty="0">
                <a:solidFill>
                  <a:schemeClr val="tx1"/>
                </a:solidFill>
                <a:effectLst/>
                <a:latin typeface="+mj-lt"/>
                <a:ea typeface="+mj-ea"/>
                <a:cs typeface="+mj-cs"/>
              </a:rPr>
            </a:br>
            <a:r>
              <a:rPr lang="en-US" sz="2200" b="1" kern="1200" dirty="0">
                <a:solidFill>
                  <a:schemeClr val="tx1"/>
                </a:solidFill>
                <a:effectLst/>
                <a:latin typeface="+mj-lt"/>
                <a:ea typeface="+mj-ea"/>
                <a:cs typeface="+mj-cs"/>
              </a:rPr>
              <a:t>Technical and Vocational Education and Training (TVET)</a:t>
            </a:r>
            <a:r>
              <a:rPr lang="en-US" sz="2200" kern="1200" dirty="0">
                <a:solidFill>
                  <a:schemeClr val="tx1"/>
                </a:solidFill>
                <a:effectLst/>
                <a:latin typeface="+mj-lt"/>
                <a:ea typeface="+mj-ea"/>
                <a:cs typeface="+mj-cs"/>
              </a:rPr>
              <a:t>. This is not an alternative for the academically weak; it is the ultimate engine for economic survival and national transformation.</a:t>
            </a:r>
            <a:br>
              <a:rPr lang="en-US" sz="2200" kern="1200" dirty="0">
                <a:solidFill>
                  <a:schemeClr val="tx1"/>
                </a:solidFill>
                <a:effectLst/>
                <a:latin typeface="+mj-lt"/>
                <a:ea typeface="+mj-ea"/>
                <a:cs typeface="+mj-cs"/>
              </a:rPr>
            </a:br>
            <a:br>
              <a:rPr lang="en-US" sz="2900" kern="1200" dirty="0">
                <a:solidFill>
                  <a:schemeClr val="tx1"/>
                </a:solidFill>
                <a:effectLst/>
                <a:latin typeface="+mj-lt"/>
                <a:ea typeface="+mj-ea"/>
                <a:cs typeface="+mj-cs"/>
              </a:rPr>
            </a:br>
            <a:endParaRPr lang="en-US" sz="2900" kern="1200" dirty="0">
              <a:solidFill>
                <a:schemeClr val="tx1"/>
              </a:solidFill>
              <a:latin typeface="+mj-lt"/>
              <a:ea typeface="+mj-ea"/>
              <a:cs typeface="+mj-cs"/>
            </a:endParaRPr>
          </a:p>
        </p:txBody>
      </p:sp>
    </p:spTree>
    <p:extLst>
      <p:ext uri="{BB962C8B-B14F-4D97-AF65-F5344CB8AC3E}">
        <p14:creationId xmlns:p14="http://schemas.microsoft.com/office/powerpoint/2010/main" val="119785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96C003-ED2A-FAD6-19FE-3FA8D952012D}"/>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14A9CB8-AA8C-70D9-16B0-8010D7C91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DCBC27EF-4C76-DA76-F93C-930C1F5B26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6E1F007-093B-0926-D389-3BB518F0C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8CD7F2-8686-CFFF-23E3-09610B031592}"/>
              </a:ext>
            </a:extLst>
          </p:cNvPr>
          <p:cNvSpPr>
            <a:spLocks noGrp="1"/>
          </p:cNvSpPr>
          <p:nvPr>
            <p:ph type="title"/>
          </p:nvPr>
        </p:nvSpPr>
        <p:spPr>
          <a:xfrm>
            <a:off x="963024" y="1705799"/>
            <a:ext cx="10044610" cy="3542045"/>
          </a:xfrm>
        </p:spPr>
        <p:txBody>
          <a:bodyPr vert="horz" lIns="91440" tIns="45720" rIns="91440" bIns="45720" rtlCol="0" anchor="b">
            <a:noAutofit/>
          </a:bodyPr>
          <a:lstStyle/>
          <a:p>
            <a:pPr>
              <a:spcAft>
                <a:spcPts val="800"/>
              </a:spcAft>
            </a:pPr>
            <a:r>
              <a:rPr lang="en-US" sz="2000" b="1" kern="1200" dirty="0">
                <a:solidFill>
                  <a:schemeClr val="tx1"/>
                </a:solidFill>
                <a:effectLst/>
                <a:latin typeface="+mj-lt"/>
                <a:ea typeface="+mj-ea"/>
                <a:cs typeface="+mj-cs"/>
              </a:rPr>
              <a:t>The Voice of Authority: A Lifetime of Quality and Standards</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I don't speak to you today merely from a place of theory. I speak to you as someone who has lived this reality for nearly three decades. As a London City &amp; Guilds-certified professional and an educationalist, I have spent my career auditing quality, building systems, and watching how technical expertise transforms raw talent into high-yielding assets.</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Most recently, I had the privilege of serving as one of the </a:t>
            </a:r>
            <a:r>
              <a:rPr lang="en-US" sz="2000" b="1" kern="1200" dirty="0">
                <a:solidFill>
                  <a:schemeClr val="tx1"/>
                </a:solidFill>
                <a:effectLst/>
                <a:latin typeface="+mj-lt"/>
                <a:ea typeface="+mj-ea"/>
                <a:cs typeface="+mj-cs"/>
              </a:rPr>
              <a:t>TVET</a:t>
            </a:r>
            <a:r>
              <a:rPr lang="en-US" sz="2000" kern="1200" dirty="0">
                <a:solidFill>
                  <a:schemeClr val="tx1"/>
                </a:solidFill>
                <a:effectLst/>
                <a:latin typeface="+mj-lt"/>
                <a:ea typeface="+mj-ea"/>
                <a:cs typeface="+mj-cs"/>
              </a:rPr>
              <a:t> consultants for the </a:t>
            </a:r>
            <a:r>
              <a:rPr lang="en-US" sz="2000" b="1" kern="1200" dirty="0">
                <a:solidFill>
                  <a:schemeClr val="tx1"/>
                </a:solidFill>
                <a:effectLst/>
                <a:latin typeface="+mj-lt"/>
                <a:ea typeface="+mj-ea"/>
                <a:cs typeface="+mj-cs"/>
              </a:rPr>
              <a:t>OGSTEP (Ogun State Economic Transformation Project)</a:t>
            </a:r>
            <a:r>
              <a:rPr lang="en-US" sz="2000" kern="1200" dirty="0">
                <a:solidFill>
                  <a:schemeClr val="tx1"/>
                </a:solidFill>
                <a:effectLst/>
                <a:latin typeface="+mj-lt"/>
                <a:ea typeface="+mj-ea"/>
                <a:cs typeface="+mj-cs"/>
              </a:rPr>
              <a:t>, a World Bank-sponsored initiative. My role focused on developing the Institutional Development Plan (IDP) to structurally upgrade our technical colleges. I saw firsthand what happens when international standards meet local potential. When we build institutional quality assurance into our training, we aren't just teaching people how to use their hands; we are elevating their minds to compete globally.</a:t>
            </a:r>
            <a:br>
              <a:rPr lang="en-US" sz="2000" kern="1200" dirty="0">
                <a:solidFill>
                  <a:schemeClr val="tx1"/>
                </a:solidFill>
                <a:effectLst/>
                <a:latin typeface="+mj-lt"/>
                <a:ea typeface="+mj-ea"/>
                <a:cs typeface="+mj-cs"/>
              </a:rPr>
            </a:br>
            <a:r>
              <a:rPr lang="en-US" sz="2000" b="1" i="1" kern="1200" dirty="0">
                <a:solidFill>
                  <a:schemeClr val="tx1"/>
                </a:solidFill>
                <a:effectLst/>
                <a:latin typeface="+mj-lt"/>
                <a:ea typeface="+mj-ea"/>
                <a:cs typeface="+mj-cs"/>
              </a:rPr>
              <a:t>The late, great visionary Stephen Covey once said:</a:t>
            </a:r>
            <a:r>
              <a:rPr lang="en-US" sz="2000" b="1" i="1" kern="1200" dirty="0">
                <a:solidFill>
                  <a:schemeClr val="tx1"/>
                </a:solidFill>
                <a:latin typeface="+mj-lt"/>
                <a:ea typeface="+mj-ea"/>
                <a:cs typeface="+mj-cs"/>
              </a:rPr>
              <a:t> </a:t>
            </a:r>
            <a:r>
              <a:rPr lang="en-US" sz="2000" b="1" i="1" kern="1200" dirty="0">
                <a:solidFill>
                  <a:schemeClr val="tx1"/>
                </a:solidFill>
                <a:effectLst/>
                <a:latin typeface="+mj-lt"/>
                <a:ea typeface="+mj-ea"/>
                <a:cs typeface="+mj-cs"/>
              </a:rPr>
              <a:t>I am not a product of my circumstances. I am a product of my decisions</a:t>
            </a:r>
            <a:r>
              <a:rPr lang="en-US" sz="2000" i="1" kern="1200" dirty="0">
                <a:solidFill>
                  <a:schemeClr val="tx1"/>
                </a:solidFill>
                <a:effectLst/>
                <a:latin typeface="+mj-lt"/>
                <a:ea typeface="+mj-ea"/>
                <a:cs typeface="+mj-cs"/>
              </a:rPr>
              <a:t>.</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Choosing TVET is a conscious decision to lift oneself above the economic tide.</a:t>
            </a: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573673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84711A-6944-0E13-38A4-CA5AB5351AE3}"/>
              </a:ext>
            </a:extLst>
          </p:cNvPr>
          <p:cNvSpPr>
            <a:spLocks noGrp="1"/>
          </p:cNvSpPr>
          <p:nvPr>
            <p:ph type="title"/>
          </p:nvPr>
        </p:nvSpPr>
        <p:spPr>
          <a:xfrm>
            <a:off x="990601" y="1394022"/>
            <a:ext cx="10044610" cy="3542045"/>
          </a:xfrm>
        </p:spPr>
        <p:txBody>
          <a:bodyPr vert="horz" lIns="91440" tIns="45720" rIns="91440" bIns="45720" rtlCol="0" anchor="b">
            <a:noAutofit/>
          </a:bodyPr>
          <a:lstStyle/>
          <a:p>
            <a:pPr>
              <a:spcAft>
                <a:spcPts val="800"/>
              </a:spcAft>
            </a:pP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The Message to Graduates and Parents: A Dual Approach</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To Our Graduates: Degree + Skill = Invincibility</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To the young graduates here today: your degree is valuable, but it is your *skill* that gives your degree teeth. Look at the global economy. Companies aren't hiring certificates; they are hiring solutions.</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If you have a degree in Economics, add data analytics or digital tailoring. If you have a degree in Mechanical Engineering, learn </a:t>
            </a:r>
            <a:r>
              <a:rPr lang="en-US" sz="2000" kern="1200" dirty="0" err="1">
                <a:solidFill>
                  <a:schemeClr val="tx1"/>
                </a:solidFill>
                <a:effectLst/>
                <a:latin typeface="+mj-lt"/>
                <a:ea typeface="+mj-ea"/>
                <a:cs typeface="+mj-cs"/>
              </a:rPr>
              <a:t>specialised</a:t>
            </a:r>
            <a:r>
              <a:rPr lang="en-US" sz="2000" kern="1200" dirty="0">
                <a:solidFill>
                  <a:schemeClr val="tx1"/>
                </a:solidFill>
                <a:effectLst/>
                <a:latin typeface="+mj-lt"/>
                <a:ea typeface="+mj-ea"/>
                <a:cs typeface="+mj-cs"/>
              </a:rPr>
              <a:t> automated diagnostics or mechatronics. When you marry formal education with an industry-</a:t>
            </a:r>
            <a:r>
              <a:rPr lang="en-US" sz="2000" kern="1200" dirty="0" err="1">
                <a:solidFill>
                  <a:schemeClr val="tx1"/>
                </a:solidFill>
                <a:effectLst/>
                <a:latin typeface="+mj-lt"/>
                <a:ea typeface="+mj-ea"/>
                <a:cs typeface="+mj-cs"/>
              </a:rPr>
              <a:t>recognised</a:t>
            </a:r>
            <a:r>
              <a:rPr lang="en-US" sz="2000" kern="1200" dirty="0">
                <a:solidFill>
                  <a:schemeClr val="tx1"/>
                </a:solidFill>
                <a:effectLst/>
                <a:latin typeface="+mj-lt"/>
                <a:ea typeface="+mj-ea"/>
                <a:cs typeface="+mj-cs"/>
              </a:rPr>
              <a:t> vocational skill, you become irreplaceable. You move from being a job seeker to a value creator.</a:t>
            </a:r>
            <a:br>
              <a:rPr lang="en-US" sz="2000" kern="1200" dirty="0">
                <a:solidFill>
                  <a:schemeClr val="tx1"/>
                </a:solidFill>
                <a:effectLst/>
                <a:latin typeface="+mj-lt"/>
                <a:ea typeface="+mj-ea"/>
                <a:cs typeface="+mj-cs"/>
              </a:rPr>
            </a:b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226197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049D95-6865-3926-2B6E-0CF71BBC1C56}"/>
              </a:ext>
            </a:extLst>
          </p:cNvPr>
          <p:cNvSpPr>
            <a:spLocks noGrp="1"/>
          </p:cNvSpPr>
          <p:nvPr>
            <p:ph type="title"/>
          </p:nvPr>
        </p:nvSpPr>
        <p:spPr>
          <a:xfrm>
            <a:off x="1343298" y="1564844"/>
            <a:ext cx="8577216" cy="3542045"/>
          </a:xfrm>
        </p:spPr>
        <p:txBody>
          <a:bodyPr vert="horz" lIns="91440" tIns="45720" rIns="91440" bIns="45720" rtlCol="0" anchor="b">
            <a:noAutofit/>
          </a:bodyPr>
          <a:lstStyle/>
          <a:p>
            <a:pPr>
              <a:spcAft>
                <a:spcPts val="800"/>
              </a:spcAft>
            </a:pPr>
            <a:r>
              <a:rPr lang="en-US" sz="2000" b="1" kern="1200" dirty="0">
                <a:solidFill>
                  <a:schemeClr val="tx1"/>
                </a:solidFill>
                <a:effectLst/>
                <a:latin typeface="+mj-lt"/>
                <a:ea typeface="+mj-ea"/>
                <a:cs typeface="+mj-cs"/>
              </a:rPr>
              <a:t>To Our Parents: Equip the Next Generation Now</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Parents, the greatest inheritance you can give your teenagers in this 21st century is not just paying their university tuition—it is equipping them with a viable skill *before* they turn twenty.</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Do not shield your children from </a:t>
            </a:r>
            <a:r>
              <a:rPr lang="en-US" sz="2000" kern="1200" dirty="0" err="1">
                <a:solidFill>
                  <a:schemeClr val="tx1"/>
                </a:solidFill>
                <a:effectLst/>
                <a:latin typeface="+mj-lt"/>
                <a:ea typeface="+mj-ea"/>
                <a:cs typeface="+mj-cs"/>
              </a:rPr>
              <a:t>labour</a:t>
            </a:r>
            <a:r>
              <a:rPr lang="en-US" sz="2000" kern="1200" dirty="0">
                <a:solidFill>
                  <a:schemeClr val="tx1"/>
                </a:solidFill>
                <a:effectLst/>
                <a:latin typeface="+mj-lt"/>
                <a:ea typeface="+mj-ea"/>
                <a:cs typeface="+mj-cs"/>
              </a:rPr>
              <a:t>; introduce them to it creatively. Let them learn coding, garment production, graphic design, or advanced carpentry during their holidays. A teenager with a technical skill develops cognitive problem-solving abilities far ahead of their peers. They enter adulthood not with an attitude of entitlement, but with an entrepreneurial mindset.</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The Entrepreneurial Mindset: From Subsistence to Scale</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To thrive in </a:t>
            </a:r>
            <a:r>
              <a:rPr lang="en-US" sz="2000" b="1" kern="1200" dirty="0">
                <a:solidFill>
                  <a:schemeClr val="tx1"/>
                </a:solidFill>
                <a:effectLst/>
                <a:latin typeface="+mj-lt"/>
                <a:ea typeface="+mj-ea"/>
                <a:cs typeface="+mj-cs"/>
              </a:rPr>
              <a:t>TVET</a:t>
            </a:r>
            <a:r>
              <a:rPr lang="en-US" sz="2000" kern="1200" dirty="0">
                <a:solidFill>
                  <a:schemeClr val="tx1"/>
                </a:solidFill>
                <a:effectLst/>
                <a:latin typeface="+mj-lt"/>
                <a:ea typeface="+mj-ea"/>
                <a:cs typeface="+mj-cs"/>
              </a:rPr>
              <a:t>, we must break the myth that vocational skills are for the poor. We must teach the </a:t>
            </a:r>
            <a:r>
              <a:rPr lang="en-US" sz="2000" b="1" kern="1200" dirty="0">
                <a:solidFill>
                  <a:schemeClr val="tx1"/>
                </a:solidFill>
                <a:effectLst/>
                <a:latin typeface="+mj-lt"/>
                <a:ea typeface="+mj-ea"/>
                <a:cs typeface="+mj-cs"/>
              </a:rPr>
              <a:t>entrepreneurial mindset</a:t>
            </a:r>
            <a:r>
              <a:rPr lang="en-US" sz="2000" kern="1200" dirty="0">
                <a:solidFill>
                  <a:schemeClr val="tx1"/>
                </a:solidFill>
                <a:effectLst/>
                <a:latin typeface="+mj-lt"/>
                <a:ea typeface="+mj-ea"/>
                <a:cs typeface="+mj-cs"/>
              </a:rPr>
              <a:t>.</a:t>
            </a:r>
            <a:endParaRPr lang="en-US" sz="2000" b="1" kern="1200" dirty="0">
              <a:solidFill>
                <a:schemeClr val="tx1"/>
              </a:solidFill>
              <a:latin typeface="+mj-lt"/>
              <a:ea typeface="+mj-ea"/>
              <a:cs typeface="+mj-cs"/>
            </a:endParaRPr>
          </a:p>
        </p:txBody>
      </p:sp>
    </p:spTree>
    <p:extLst>
      <p:ext uri="{BB962C8B-B14F-4D97-AF65-F5344CB8AC3E}">
        <p14:creationId xmlns:p14="http://schemas.microsoft.com/office/powerpoint/2010/main" val="17517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A6989B-6778-04FC-D449-0777AA73CD7D}"/>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8A136EC-39B4-26A2-856E-959AA6A36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0A40AB2D-780C-157C-757F-707BD0A9DD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11D1B13-3F73-A04A-F3F4-7E5284433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4BF1A8-296F-606B-2612-BBBE659D6A9E}"/>
              </a:ext>
            </a:extLst>
          </p:cNvPr>
          <p:cNvSpPr>
            <a:spLocks noGrp="1"/>
          </p:cNvSpPr>
          <p:nvPr>
            <p:ph type="title"/>
          </p:nvPr>
        </p:nvSpPr>
        <p:spPr>
          <a:xfrm>
            <a:off x="1241699" y="1705799"/>
            <a:ext cx="9231410" cy="3542045"/>
          </a:xfrm>
        </p:spPr>
        <p:txBody>
          <a:bodyPr vert="horz" lIns="91440" tIns="45720" rIns="91440" bIns="45720" rtlCol="0" anchor="b">
            <a:noAutofit/>
          </a:bodyPr>
          <a:lstStyle/>
          <a:p>
            <a:pPr>
              <a:spcAft>
                <a:spcPts val="800"/>
              </a:spcAft>
            </a:pP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An artisan sees a sewing machine and thinks of making one dress for a </a:t>
            </a:r>
            <a:r>
              <a:rPr lang="en-US" sz="2000" kern="1200" dirty="0" err="1">
                <a:solidFill>
                  <a:schemeClr val="tx1"/>
                </a:solidFill>
                <a:effectLst/>
                <a:latin typeface="+mj-lt"/>
                <a:ea typeface="+mj-ea"/>
                <a:cs typeface="+mj-cs"/>
              </a:rPr>
              <a:t>neighbour</a:t>
            </a:r>
            <a:r>
              <a:rPr lang="en-US" sz="2000" kern="1200" dirty="0">
                <a:solidFill>
                  <a:schemeClr val="tx1"/>
                </a:solidFill>
                <a:effectLst/>
                <a:latin typeface="+mj-lt"/>
                <a:ea typeface="+mj-ea"/>
                <a:cs typeface="+mj-cs"/>
              </a:rPr>
              <a:t>. An entrepreneur sees that same machine, builds a structured garment production factory, implements strict quality assurance, understands mass production dynamics, and exports ready-to-wear clothing to global markets.</a:t>
            </a: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The entrepreneurial mindset is about:</a:t>
            </a:r>
            <a:br>
              <a:rPr lang="en-US" sz="2000" kern="1200" dirty="0">
                <a:solidFill>
                  <a:schemeClr val="tx1"/>
                </a:solidFill>
                <a:effectLst/>
                <a:latin typeface="+mj-lt"/>
                <a:ea typeface="+mj-ea"/>
                <a:cs typeface="+mj-cs"/>
              </a:rPr>
            </a:br>
            <a:r>
              <a:rPr lang="en-US" sz="2000" b="1" kern="1200" dirty="0" err="1">
                <a:solidFill>
                  <a:schemeClr val="tx1"/>
                </a:solidFill>
                <a:effectLst/>
                <a:latin typeface="+mj-lt"/>
                <a:ea typeface="+mj-ea"/>
                <a:cs typeface="+mj-cs"/>
              </a:rPr>
              <a:t>Standardisation</a:t>
            </a:r>
            <a:r>
              <a:rPr lang="en-US" sz="2000" kern="1200" dirty="0">
                <a:solidFill>
                  <a:schemeClr val="tx1"/>
                </a:solidFill>
                <a:effectLst/>
                <a:latin typeface="+mj-lt"/>
                <a:ea typeface="+mj-ea"/>
                <a:cs typeface="+mj-cs"/>
              </a:rPr>
              <a:t>: Ensuring your product is identical in quality every single time.</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Scalability</a:t>
            </a:r>
            <a:r>
              <a:rPr lang="en-US" sz="2000" kern="1200" dirty="0">
                <a:solidFill>
                  <a:schemeClr val="tx1"/>
                </a:solidFill>
                <a:effectLst/>
                <a:latin typeface="+mj-lt"/>
                <a:ea typeface="+mj-ea"/>
                <a:cs typeface="+mj-cs"/>
              </a:rPr>
              <a:t>: Moving from a one-person shop to a system-driven business.</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Professionalism</a:t>
            </a:r>
            <a:r>
              <a:rPr lang="en-US" sz="2000" kern="1200" dirty="0">
                <a:solidFill>
                  <a:schemeClr val="tx1"/>
                </a:solidFill>
                <a:effectLst/>
                <a:latin typeface="+mj-lt"/>
                <a:ea typeface="+mj-ea"/>
                <a:cs typeface="+mj-cs"/>
              </a:rPr>
              <a:t>: Punctuality, financial integrity, and flawless customer service.</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The Macro View: What TVET Does for the Individual, the Nation, and Security</a:t>
            </a:r>
            <a:br>
              <a:rPr lang="en-US" sz="2000" b="1"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Let us look at the numbers and the impact.</a:t>
            </a:r>
            <a:br>
              <a:rPr lang="en-US" sz="2000" b="1" kern="1200" dirty="0">
                <a:solidFill>
                  <a:schemeClr val="tx1"/>
                </a:solidFill>
                <a:effectLst/>
                <a:latin typeface="+mj-lt"/>
                <a:ea typeface="+mj-ea"/>
                <a:cs typeface="+mj-cs"/>
              </a:rPr>
            </a:br>
            <a:endParaRPr lang="en-US" sz="2000" b="1" kern="1200" dirty="0">
              <a:solidFill>
                <a:schemeClr val="tx1"/>
              </a:solidFill>
              <a:latin typeface="+mj-lt"/>
              <a:ea typeface="+mj-ea"/>
              <a:cs typeface="+mj-cs"/>
            </a:endParaRPr>
          </a:p>
        </p:txBody>
      </p:sp>
    </p:spTree>
    <p:extLst>
      <p:ext uri="{BB962C8B-B14F-4D97-AF65-F5344CB8AC3E}">
        <p14:creationId xmlns:p14="http://schemas.microsoft.com/office/powerpoint/2010/main" val="2555113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5E83F2-7685-72E0-0CDF-CB89EBC124CC}"/>
              </a:ext>
            </a:extLst>
          </p:cNvPr>
          <p:cNvSpPr>
            <a:spLocks noGrp="1"/>
          </p:cNvSpPr>
          <p:nvPr>
            <p:ph type="title"/>
          </p:nvPr>
        </p:nvSpPr>
        <p:spPr>
          <a:xfrm>
            <a:off x="1307012" y="842079"/>
            <a:ext cx="9231410" cy="3542045"/>
          </a:xfrm>
        </p:spPr>
        <p:txBody>
          <a:bodyPr vert="horz" lIns="91440" tIns="45720" rIns="91440" bIns="45720" rtlCol="0" anchor="b">
            <a:noAutofit/>
          </a:bodyPr>
          <a:lstStyle/>
          <a:p>
            <a:pPr>
              <a:spcAft>
                <a:spcPts val="800"/>
              </a:spcAft>
            </a:pPr>
            <a:r>
              <a:rPr lang="en-US" sz="2000" kern="1200" dirty="0">
                <a:solidFill>
                  <a:schemeClr val="tx1"/>
                </a:solidFill>
                <a:effectLst/>
                <a:latin typeface="+mj-lt"/>
                <a:ea typeface="+mj-ea"/>
                <a:cs typeface="+mj-cs"/>
              </a:rPr>
              <a:t>The benefits of TVET cut across three distinct levels:</a:t>
            </a: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1. On Individual Quality and Standards of Life</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TVET provides immediate </a:t>
            </a:r>
            <a:r>
              <a:rPr lang="en-US" sz="2000" kern="1200" dirty="0" err="1">
                <a:solidFill>
                  <a:schemeClr val="tx1"/>
                </a:solidFill>
                <a:effectLst/>
                <a:latin typeface="+mj-lt"/>
                <a:ea typeface="+mj-ea"/>
                <a:cs typeface="+mj-cs"/>
              </a:rPr>
              <a:t>monetisation</a:t>
            </a:r>
            <a:r>
              <a:rPr lang="en-US" sz="2000" kern="1200" dirty="0">
                <a:solidFill>
                  <a:schemeClr val="tx1"/>
                </a:solidFill>
                <a:effectLst/>
                <a:latin typeface="+mj-lt"/>
                <a:ea typeface="+mj-ea"/>
                <a:cs typeface="+mj-cs"/>
              </a:rPr>
              <a:t>. A degree might take four to five years to yield income, but a </a:t>
            </a:r>
            <a:r>
              <a:rPr lang="en-US" sz="2000" kern="1200" dirty="0" err="1">
                <a:solidFill>
                  <a:schemeClr val="tx1"/>
                </a:solidFill>
                <a:effectLst/>
                <a:latin typeface="+mj-lt"/>
                <a:ea typeface="+mj-ea"/>
                <a:cs typeface="+mj-cs"/>
              </a:rPr>
              <a:t>specialised</a:t>
            </a:r>
            <a:r>
              <a:rPr lang="en-US" sz="2000" kern="1200" dirty="0">
                <a:solidFill>
                  <a:schemeClr val="tx1"/>
                </a:solidFill>
                <a:effectLst/>
                <a:latin typeface="+mj-lt"/>
                <a:ea typeface="+mj-ea"/>
                <a:cs typeface="+mj-cs"/>
              </a:rPr>
              <a:t> technical certification can start earning you a living in six months. It builds financial resilience, dignity, and self-reliance. It directly alleviates poverty and puts food on the table.</a:t>
            </a: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35222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D4A52D-8727-D813-87F4-E7201DC84E85}"/>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4B47CA8-FEE2-7356-7607-8B8249E23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17206527-72DD-BE91-81B8-A6BA8AF2B0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279857-750B-CC8F-B9EC-2D364BC33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18E23C-5973-3DDC-BA85-168A72D7A89B}"/>
              </a:ext>
            </a:extLst>
          </p:cNvPr>
          <p:cNvSpPr>
            <a:spLocks noGrp="1"/>
          </p:cNvSpPr>
          <p:nvPr>
            <p:ph type="title"/>
          </p:nvPr>
        </p:nvSpPr>
        <p:spPr>
          <a:xfrm>
            <a:off x="1248956" y="1394022"/>
            <a:ext cx="9231410" cy="3542045"/>
          </a:xfrm>
        </p:spPr>
        <p:txBody>
          <a:bodyPr vert="horz" lIns="91440" tIns="45720" rIns="91440" bIns="45720" rtlCol="0" anchor="b">
            <a:noAutofit/>
          </a:bodyPr>
          <a:lstStyle/>
          <a:p>
            <a:pPr>
              <a:spcAft>
                <a:spcPts val="800"/>
              </a:spcAft>
            </a:pP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2. On the Nation’s Economy: The German Example</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Why is Germany the economic powerhouse of Europe? It is because of their legendary **Dual VET system**. In Germany, about 50% of all school-leavers transition into a vocational training program supported by the government and private industry. They split their time between a vocational school and real-world company production.</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This system keeps Germany’s youth unemployment rate among the lowest in the European Union (hovering around 5-6%). It ensures their manufacturing sector remains elite.</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On our home front, recent government data shows a massive push toward TVET </a:t>
            </a:r>
            <a:r>
              <a:rPr lang="en-US" sz="2000" kern="1200" dirty="0" err="1">
                <a:solidFill>
                  <a:schemeClr val="tx1"/>
                </a:solidFill>
                <a:effectLst/>
                <a:latin typeface="+mj-lt"/>
                <a:ea typeface="+mj-ea"/>
                <a:cs typeface="+mj-cs"/>
              </a:rPr>
              <a:t>revitalisation</a:t>
            </a:r>
            <a:r>
              <a:rPr lang="en-US" sz="2000" kern="1200" dirty="0">
                <a:solidFill>
                  <a:schemeClr val="tx1"/>
                </a:solidFill>
                <a:effectLst/>
                <a:latin typeface="+mj-lt"/>
                <a:ea typeface="+mj-ea"/>
                <a:cs typeface="+mj-cs"/>
              </a:rPr>
              <a:t>. The integration of National Occupational Standards (NOS) into our technical colleges is ensuring that what our youth learn matches local industrial demands perfectly.</a:t>
            </a: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1822759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12299E-4559-9DE9-DB31-6198AC109A36}"/>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B45F50F-36D0-D9C4-9560-A6AEC08636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5AE0DD7D-290A-E2C7-69BC-D7D9C9D9B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1F6E1D5-904E-252D-8F0A-E9CB07D3E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971C5-EB17-685A-2C8B-7BAD17DBD9AD}"/>
              </a:ext>
            </a:extLst>
          </p:cNvPr>
          <p:cNvSpPr>
            <a:spLocks noGrp="1"/>
          </p:cNvSpPr>
          <p:nvPr>
            <p:ph type="title"/>
          </p:nvPr>
        </p:nvSpPr>
        <p:spPr>
          <a:xfrm>
            <a:off x="1285241" y="1008993"/>
            <a:ext cx="9231410" cy="3542045"/>
          </a:xfrm>
        </p:spPr>
        <p:txBody>
          <a:bodyPr vert="horz" lIns="91440" tIns="45720" rIns="91440" bIns="45720" rtlCol="0" anchor="b">
            <a:normAutofit/>
          </a:bodyPr>
          <a:lstStyle/>
          <a:p>
            <a:pPr>
              <a:spcAft>
                <a:spcPts val="800"/>
              </a:spcAft>
            </a:pPr>
            <a:br>
              <a:rPr lang="en-US" sz="2000" kern="1200" dirty="0">
                <a:solidFill>
                  <a:schemeClr val="tx1"/>
                </a:solidFill>
                <a:effectLst/>
                <a:latin typeface="+mj-lt"/>
                <a:ea typeface="+mj-ea"/>
                <a:cs typeface="+mj-cs"/>
              </a:rPr>
            </a:br>
            <a:br>
              <a:rPr lang="en-US" sz="2000" kern="1200" dirty="0">
                <a:solidFill>
                  <a:schemeClr val="tx1"/>
                </a:solidFill>
                <a:effectLst/>
                <a:latin typeface="+mj-lt"/>
                <a:ea typeface="+mj-ea"/>
                <a:cs typeface="+mj-cs"/>
              </a:rPr>
            </a:br>
            <a:r>
              <a:rPr lang="en-US" sz="2000" b="1" kern="1200" dirty="0">
                <a:solidFill>
                  <a:schemeClr val="tx1"/>
                </a:solidFill>
                <a:effectLst/>
                <a:latin typeface="+mj-lt"/>
                <a:ea typeface="+mj-ea"/>
                <a:cs typeface="+mj-cs"/>
              </a:rPr>
              <a:t>3. On Solving the Insecurity Challenge</a:t>
            </a:r>
            <a:br>
              <a:rPr lang="en-US" sz="2000" kern="1200" dirty="0">
                <a:solidFill>
                  <a:schemeClr val="tx1"/>
                </a:solidFill>
                <a:effectLst/>
                <a:latin typeface="+mj-lt"/>
                <a:ea typeface="+mj-ea"/>
                <a:cs typeface="+mj-cs"/>
              </a:rPr>
            </a:br>
            <a:r>
              <a:rPr lang="en-US" sz="2000" kern="1200" dirty="0">
                <a:solidFill>
                  <a:schemeClr val="tx1"/>
                </a:solidFill>
                <a:effectLst/>
                <a:latin typeface="+mj-lt"/>
                <a:ea typeface="+mj-ea"/>
                <a:cs typeface="+mj-cs"/>
              </a:rPr>
              <a:t>There is a direct correlation between youth unemployment and societal insecurity. As the adage goes, *"An idle mind is the devil's workshop."* When young people are structurally excluded from the economy, they become vulnerable to crime, </a:t>
            </a:r>
            <a:r>
              <a:rPr lang="en-US" sz="2000" kern="1200" dirty="0" err="1">
                <a:solidFill>
                  <a:schemeClr val="tx1"/>
                </a:solidFill>
                <a:effectLst/>
                <a:latin typeface="+mj-lt"/>
                <a:ea typeface="+mj-ea"/>
                <a:cs typeface="+mj-cs"/>
              </a:rPr>
              <a:t>radicalisation</a:t>
            </a:r>
            <a:r>
              <a:rPr lang="en-US" sz="2000" kern="1200" dirty="0">
                <a:solidFill>
                  <a:schemeClr val="tx1"/>
                </a:solidFill>
                <a:effectLst/>
                <a:latin typeface="+mj-lt"/>
                <a:ea typeface="+mj-ea"/>
                <a:cs typeface="+mj-cs"/>
              </a:rPr>
              <a:t>, and social vices.</a:t>
            </a:r>
            <a:br>
              <a:rPr lang="en-US" sz="2000" kern="1200" dirty="0">
                <a:solidFill>
                  <a:schemeClr val="tx1"/>
                </a:solidFill>
                <a:effectLst/>
                <a:latin typeface="+mj-lt"/>
                <a:ea typeface="+mj-ea"/>
                <a:cs typeface="+mj-cs"/>
              </a:rPr>
            </a:br>
            <a:endParaRPr lang="en-US" sz="2000" kern="1200" dirty="0">
              <a:solidFill>
                <a:schemeClr val="tx1"/>
              </a:solidFill>
              <a:latin typeface="+mj-lt"/>
              <a:ea typeface="+mj-ea"/>
              <a:cs typeface="+mj-cs"/>
            </a:endParaRPr>
          </a:p>
        </p:txBody>
      </p:sp>
    </p:spTree>
    <p:extLst>
      <p:ext uri="{BB962C8B-B14F-4D97-AF65-F5344CB8AC3E}">
        <p14:creationId xmlns:p14="http://schemas.microsoft.com/office/powerpoint/2010/main" val="282295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TotalTime>
  <Words>1416</Words>
  <Application>Microsoft Office PowerPoint</Application>
  <PresentationFormat>Widescreen</PresentationFormat>
  <Paragraphs>13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2013 - 2022 Theme</vt:lpstr>
      <vt:lpstr>EMPOWERED FOR THE FUTURE</vt:lpstr>
      <vt:lpstr>Opening: The Host Pastor and Ministers of God here present, Distinguished Guests, Organisers of this impactful Corporate Social Responsibility Conference, My Esteemed Co-speakers, Brothers, Sisters, and Parents, Good morning. It is an honour to stand before you today. Look around this room. We see an assembly of bright minds, hopeful youth, hardworking parents, and resilient dreamers. Yet, we live in a world where the old scripts no longer work. For decades, the generational promise was simple: Go to school, get a degree, and your financial security is guaranteed. But today, we look at global unemployment rates and realise that a degree is no longer a golden ticket—it is simply a baseline. According to recent global labour data, structural unemployment is rising because there is a severe mismatch between what traditional classrooms teach and what the marketplace actually demands. Financial emancipation—true, unbreakable economic freedom—doesn't come from waiting for an employer to hand you a job. It comes from possessing a skill that the world cannot do without. That is why I am here to talk to you about  Technical and Vocational Education and Training (TVET). This is not an alternative for the academically weak; it is the ultimate engine for economic survival and national transformation.  </vt:lpstr>
      <vt:lpstr>The Voice of Authority: A Lifetime of Quality and Standards I don't speak to you today merely from a place of theory. I speak to you as someone who has lived this reality for nearly three decades. As a London City &amp; Guilds-certified professional and an educationalist, I have spent my career auditing quality, building systems, and watching how technical expertise transforms raw talent into high-yielding assets. Most recently, I had the privilege of serving as one of the TVET consultants for the OGSTEP (Ogun State Economic Transformation Project), a World Bank-sponsored initiative. My role focused on developing the Institutional Development Plan (IDP) to structurally upgrade our technical colleges. I saw firsthand what happens when international standards meet local potential. When we build institutional quality assurance into our training, we aren't just teaching people how to use their hands; we are elevating their minds to compete globally. The late, great visionary Stephen Covey once said: I am not a product of my circumstances. I am a product of my decisions. Choosing TVET is a conscious decision to lift oneself above the economic tide.</vt:lpstr>
      <vt:lpstr> The Message to Graduates and Parents: A Dual Approach To Our Graduates: Degree + Skill = Invincibility To the young graduates here today: your degree is valuable, but it is your *skill* that gives your degree teeth. Look at the global economy. Companies aren't hiring certificates; they are hiring solutions. If you have a degree in Economics, add data analytics or digital tailoring. If you have a degree in Mechanical Engineering, learn specialised automated diagnostics or mechatronics. When you marry formal education with an industry-recognised vocational skill, you become irreplaceable. You move from being a job seeker to a value creator. </vt:lpstr>
      <vt:lpstr>To Our Parents: Equip the Next Generation Now Parents, the greatest inheritance you can give your teenagers in this 21st century is not just paying their university tuition—it is equipping them with a viable skill *before* they turn twenty. Do not shield your children from labour; introduce them to it creatively. Let them learn coding, garment production, graphic design, or advanced carpentry during their holidays. A teenager with a technical skill develops cognitive problem-solving abilities far ahead of their peers. They enter adulthood not with an attitude of entitlement, but with an entrepreneurial mindset. The Entrepreneurial Mindset: From Subsistence to Scale To thrive in TVET, we must break the myth that vocational skills are for the poor. We must teach the entrepreneurial mindset.</vt:lpstr>
      <vt:lpstr> An artisan sees a sewing machine and thinks of making one dress for a neighbour. An entrepreneur sees that same machine, builds a structured garment production factory, implements strict quality assurance, understands mass production dynamics, and exports ready-to-wear clothing to global markets.  The entrepreneurial mindset is about: Standardisation: Ensuring your product is identical in quality every single time. Scalability: Moving from a one-person shop to a system-driven business. Professionalism: Punctuality, financial integrity, and flawless customer service. The Macro View: What TVET Does for the Individual, the Nation, and Security Let us look at the numbers and the impact. </vt:lpstr>
      <vt:lpstr>The benefits of TVET cut across three distinct levels: 1. On Individual Quality and Standards of Life TVET provides immediate monetisation. A degree might take four to five years to yield income, but a specialised technical certification can start earning you a living in six months. It builds financial resilience, dignity, and self-reliance. It directly alleviates poverty and puts food on the table.</vt:lpstr>
      <vt:lpstr>  2. On the Nation’s Economy: The German Example Why is Germany the economic powerhouse of Europe? It is because of their legendary **Dual VET system**. In Germany, about 50% of all school-leavers transition into a vocational training program supported by the government and private industry. They split their time between a vocational school and real-world company production. This system keeps Germany’s youth unemployment rate among the lowest in the European Union (hovering around 5-6%). It ensures their manufacturing sector remains elite. On our home front, recent government data shows a massive push toward TVET revitalisation. The integration of National Occupational Standards (NOS) into our technical colleges is ensuring that what our youth learn matches local industrial demands perfectly.</vt:lpstr>
      <vt:lpstr>  3. On Solving the Insecurity Challenge There is a direct correlation between youth unemployment and societal insecurity. As the adage goes, *"An idle mind is the devil's workshop."* When young people are structurally excluded from the economy, they become vulnerable to crime, radicalisation, and social vices. </vt:lpstr>
      <vt:lpstr>TVET is a national security strategy. By taking young people off the streets and placing them into workshops, tech hubs, and incubation centres, we give them a stake in society. A young man or woman who earns a legitimate, sustainable living through their skills is highly unlikely to pick up weapons or engage in cybercrime. Wealth creation breeds peace.   A Call to Action for School Owners Finally, I want to challenge the school owners and administrators in this room today. We can no longer afford to run a 19th-century colonial curriculum in a 21st-century digital economy. I urge you to embrace a synchronised curriculum—a learning pathway that seamlessly blends robust academic theory with practical TVET content.  Your students should not graduate from secondary school knowing only how to define nouns; they must graduate knowing how to build web pages, design apparel, or troubleshoot smart devices. Prepare them for the marketplace realities, not just for exam halls.   </vt:lpstr>
      <vt:lpstr>Conclusion As I wrap up, I leave you with the profound words of Mahatma Gandhi:  The future depends on what you do today.  Financial emancipation will not come by wishing; it comes by working smart, gaining competence, and enforcing quality.  Let us rise, re-skill, and rebuild our lives and our nation through the unstoppable power of TVET. </vt:lpstr>
      <vt:lpstr>Thank you, and God bless you 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kunle Eyitemi</dc:creator>
  <cp:lastModifiedBy>Benedict Eze</cp:lastModifiedBy>
  <cp:revision>2</cp:revision>
  <dcterms:created xsi:type="dcterms:W3CDTF">2026-07-09T15:37:31Z</dcterms:created>
  <dcterms:modified xsi:type="dcterms:W3CDTF">2026-07-10T16:18:06Z</dcterms:modified>
</cp:coreProperties>
</file>